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10" r:id="rId2"/>
    <p:sldId id="386" r:id="rId3"/>
    <p:sldId id="413" r:id="rId4"/>
    <p:sldId id="388" r:id="rId5"/>
    <p:sldId id="338" r:id="rId6"/>
    <p:sldId id="389" r:id="rId7"/>
    <p:sldId id="390" r:id="rId8"/>
    <p:sldId id="336" r:id="rId9"/>
    <p:sldId id="391" r:id="rId10"/>
    <p:sldId id="393" r:id="rId11"/>
    <p:sldId id="394" r:id="rId12"/>
    <p:sldId id="396" r:id="rId13"/>
    <p:sldId id="398" r:id="rId14"/>
    <p:sldId id="397" r:id="rId15"/>
    <p:sldId id="412" r:id="rId16"/>
    <p:sldId id="395" r:id="rId17"/>
    <p:sldId id="399" r:id="rId18"/>
    <p:sldId id="384" r:id="rId19"/>
    <p:sldId id="403" r:id="rId20"/>
    <p:sldId id="404" r:id="rId21"/>
    <p:sldId id="405" r:id="rId22"/>
    <p:sldId id="406" r:id="rId23"/>
    <p:sldId id="407" r:id="rId24"/>
    <p:sldId id="408" r:id="rId25"/>
    <p:sldId id="409" r:id="rId26"/>
    <p:sldId id="410" r:id="rId27"/>
    <p:sldId id="411" r:id="rId28"/>
    <p:sldId id="385" r:id="rId29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C412"/>
    <a:srgbClr val="FF6600"/>
    <a:srgbClr val="666633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Világos stílus 2 – 2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Világos stílus 2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65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63B700-A0C7-484A-AFC5-45F12EE909D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2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DB22FA-8234-4CA3-A090-C6C53CF3759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7473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1200" dirty="0" smtClean="0">
                <a:latin typeface="Calibri" panose="020F0502020204030204" pitchFamily="34" charset="0"/>
              </a:rPr>
              <a:t>Egyéni</a:t>
            </a:r>
            <a:r>
              <a:rPr lang="hu-HU" sz="1200" baseline="0" dirty="0" smtClean="0">
                <a:latin typeface="Calibri" panose="020F0502020204030204" pitchFamily="34" charset="0"/>
              </a:rPr>
              <a:t> beszámolók </a:t>
            </a:r>
            <a:r>
              <a:rPr lang="hu-HU" sz="1200" dirty="0" smtClean="0">
                <a:latin typeface="Calibri" panose="020F0502020204030204" pitchFamily="34" charset="0"/>
              </a:rPr>
              <a:t>elérhetőségei az egyéni támogatási szerződésekben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Tapasztaltság: hány év;</a:t>
            </a:r>
            <a:r>
              <a:rPr lang="hu-HU" baseline="0" dirty="0" smtClean="0"/>
              <a:t> feladatkör – személyzetnél; tevékenység jellege: </a:t>
            </a:r>
            <a:r>
              <a:rPr lang="hu-HU" baseline="0" dirty="0" err="1" smtClean="0"/>
              <a:t>konf</a:t>
            </a:r>
            <a:r>
              <a:rPr lang="hu-HU" baseline="0" dirty="0" smtClean="0"/>
              <a:t> vagy szeminárium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NEM: 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tandíjat, beiratkozási díjat, vizsgadíjat, laboratóriumhasználati vagy könyvtári beiratkozási díjat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Lehet: kisebb díjakat lehet kérni, pl. biztosítási díj, hallgatói egyesületi tagdíj, és egyes anyagköltségek megtérítése, mint pl. fénymásolás, laboratóriumi anyagok, ugyanúgy, ahogy a helyi hallgatóktól is kérik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26</a:t>
            </a:fld>
            <a:endParaRPr lang="hu-H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27</a:t>
            </a:fld>
            <a:endParaRPr lang="hu-H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28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Specek</a:t>
            </a:r>
            <a:r>
              <a:rPr lang="hu-HU" dirty="0" smtClean="0"/>
              <a:t> </a:t>
            </a:r>
            <a:r>
              <a:rPr lang="hu-HU" dirty="0" smtClean="0"/>
              <a:t>nem lesznek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9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10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E5441-9D27-4C09-9C7F-95F336F1830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9140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EFFDB-7DF5-4B02-9B7C-C433DDF33BD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099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B28C-3D57-45C3-808A-F3519CC7EC1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913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5BC03-539F-48C1-A418-489D2BF23D8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754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A7E84-1554-4B12-8AA9-28315C90855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085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6BDC3-A9BD-41FE-90B0-DB73A8A4C0F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363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0E7B4-F686-4691-A995-A59FB6A2D88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2034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3EF50-875E-4C8B-8A09-F92B36FDCA9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310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A7AC5-F5E2-4284-ABB6-8A6E090EB1F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7600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FB699-F190-4F51-8574-422C4038C23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288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FD7B5-ADCB-403D-85EA-E6D9BCBE1C3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9790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2563-C022-41BF-8D36-B16643B7A79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2060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AAD3D18-4ECB-4457-B462-7F44659834A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eagrants.org/Media/Files/Toolbox/Communication-manual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ka.hu/palyazatok/614/tamogatott-palyazoknak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95536" y="1143000"/>
            <a:ext cx="8424936" cy="2736304"/>
          </a:xfrm>
        </p:spPr>
        <p:txBody>
          <a:bodyPr/>
          <a:lstStyle/>
          <a:p>
            <a:pPr>
              <a:defRPr/>
            </a:pPr>
            <a:r>
              <a:rPr lang="hu-HU" sz="4000" dirty="0" smtClean="0">
                <a:latin typeface="Calibri" panose="020F0502020204030204" pitchFamily="34" charset="0"/>
              </a:rPr>
              <a:t>EGT Alap </a:t>
            </a:r>
            <a:r>
              <a:rPr lang="hu-HU" sz="4000" dirty="0">
                <a:latin typeface="Calibri" panose="020F0502020204030204" pitchFamily="34" charset="0"/>
              </a:rPr>
              <a:t>Ösztöndíj </a:t>
            </a:r>
            <a:r>
              <a:rPr lang="hu-HU" sz="4000" dirty="0" smtClean="0">
                <a:latin typeface="Calibri" panose="020F0502020204030204" pitchFamily="34" charset="0"/>
              </a:rPr>
              <a:t>program</a:t>
            </a:r>
            <a:br>
              <a:rPr lang="hu-HU" sz="4000" dirty="0" smtClean="0">
                <a:latin typeface="Calibri" panose="020F0502020204030204" pitchFamily="34" charset="0"/>
              </a:rPr>
            </a:br>
            <a:r>
              <a:rPr lang="hu-HU" sz="4000" dirty="0" smtClean="0">
                <a:latin typeface="Calibri" panose="020F0502020204030204" pitchFamily="34" charset="0"/>
              </a:rPr>
              <a:t>Személyzeti/oktatói mobilitás nem felsőoktatási intézmények számára</a:t>
            </a:r>
            <a:br>
              <a:rPr lang="hu-HU" sz="4000" dirty="0" smtClean="0">
                <a:latin typeface="Calibri" panose="020F0502020204030204" pitchFamily="34" charset="0"/>
              </a:rPr>
            </a:br>
            <a:r>
              <a:rPr lang="hu-HU" sz="4000" dirty="0" smtClean="0">
                <a:latin typeface="Calibri" panose="020F0502020204030204" pitchFamily="34" charset="0"/>
              </a:rPr>
              <a:t>Projektindító szeminárium</a:t>
            </a:r>
            <a:endParaRPr lang="hu-HU" sz="4000" dirty="0">
              <a:latin typeface="Calibri" panose="020F050202020403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3648" y="4509120"/>
            <a:ext cx="6400800" cy="1368152"/>
          </a:xfrm>
        </p:spPr>
        <p:txBody>
          <a:bodyPr/>
          <a:lstStyle/>
          <a:p>
            <a:pPr>
              <a:lnSpc>
                <a:spcPts val="2500"/>
              </a:lnSpc>
            </a:pPr>
            <a:r>
              <a:rPr lang="hu-HU" sz="2800" dirty="0" smtClean="0">
                <a:latin typeface="Calibri" panose="020F0502020204030204" pitchFamily="34" charset="0"/>
              </a:rPr>
              <a:t>Ugrósdy-Beregi Bettina</a:t>
            </a:r>
          </a:p>
          <a:p>
            <a:pPr>
              <a:lnSpc>
                <a:spcPts val="2500"/>
              </a:lnSpc>
            </a:pPr>
            <a:r>
              <a:rPr lang="hu-HU" sz="2800" dirty="0" smtClean="0">
                <a:latin typeface="Calibri" panose="020F0502020204030204" pitchFamily="34" charset="0"/>
              </a:rPr>
              <a:t>Tempus Közalapítvány</a:t>
            </a:r>
          </a:p>
          <a:p>
            <a:pPr>
              <a:lnSpc>
                <a:spcPts val="2500"/>
              </a:lnSpc>
            </a:pPr>
            <a:r>
              <a:rPr lang="hu-HU" sz="2800" dirty="0" smtClean="0">
                <a:latin typeface="Calibri" panose="020F0502020204030204" pitchFamily="34" charset="0"/>
              </a:rPr>
              <a:t>2015. február 19.</a:t>
            </a:r>
            <a:endParaRPr lang="hu-HU" sz="2800" dirty="0">
              <a:latin typeface="Calibri" panose="020F0502020204030204" pitchFamily="34" charset="0"/>
            </a:endParaRPr>
          </a:p>
        </p:txBody>
      </p:sp>
      <p:pic>
        <p:nvPicPr>
          <p:cNvPr id="5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100" dirty="0" smtClean="0">
                <a:latin typeface="Calibri" panose="020F0502020204030204" pitchFamily="34" charset="0"/>
              </a:rPr>
              <a:t> Intézmény – Egyéni kedvezményezettek / Kiválasztás</a:t>
            </a:r>
            <a:endParaRPr lang="hu-HU" sz="4100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4896544"/>
          </a:xfrm>
        </p:spPr>
        <p:txBody>
          <a:bodyPr/>
          <a:lstStyle/>
          <a:p>
            <a:r>
              <a:rPr lang="hu-HU" sz="2100" dirty="0" smtClean="0">
                <a:latin typeface="Calibri" panose="020F0502020204030204" pitchFamily="34" charset="0"/>
              </a:rPr>
              <a:t>A folyamatnak</a:t>
            </a:r>
          </a:p>
          <a:p>
            <a:pPr lvl="1"/>
            <a:r>
              <a:rPr lang="hu-HU" sz="1900" dirty="0" smtClean="0">
                <a:latin typeface="Calibri" panose="020F0502020204030204" pitchFamily="34" charset="0"/>
              </a:rPr>
              <a:t>Átláthatónak</a:t>
            </a:r>
          </a:p>
          <a:p>
            <a:pPr lvl="1"/>
            <a:r>
              <a:rPr lang="hu-HU" sz="1900" dirty="0" smtClean="0">
                <a:latin typeface="Calibri" panose="020F0502020204030204" pitchFamily="34" charset="0"/>
              </a:rPr>
              <a:t>Pártatlannak</a:t>
            </a:r>
          </a:p>
          <a:p>
            <a:pPr lvl="1"/>
            <a:r>
              <a:rPr lang="hu-HU" sz="1900" dirty="0" smtClean="0">
                <a:latin typeface="Calibri" panose="020F0502020204030204" pitchFamily="34" charset="0"/>
              </a:rPr>
              <a:t>Megfelelőn dokumentáltnak kell lennie</a:t>
            </a:r>
          </a:p>
          <a:p>
            <a:r>
              <a:rPr lang="hu-HU" sz="2100" dirty="0" smtClean="0">
                <a:latin typeface="Calibri" panose="020F0502020204030204" pitchFamily="34" charset="0"/>
              </a:rPr>
              <a:t>Értékelés az intézmény által felállított kritériumok mentén (pl. nyelvtudás, motiváció, munkaterv)</a:t>
            </a:r>
          </a:p>
          <a:p>
            <a:r>
              <a:rPr lang="hu-HU" sz="2100" dirty="0" smtClean="0">
                <a:latin typeface="Calibri" panose="020F0502020204030204" pitchFamily="34" charset="0"/>
              </a:rPr>
              <a:t>TKA elvárások</a:t>
            </a:r>
          </a:p>
          <a:p>
            <a:pPr lvl="1"/>
            <a:r>
              <a:rPr lang="hu-HU" sz="1900" dirty="0" smtClean="0">
                <a:latin typeface="Calibri" panose="020F0502020204030204" pitchFamily="34" charset="0"/>
              </a:rPr>
              <a:t>Magyar/donor országbeli állampolgár</a:t>
            </a:r>
          </a:p>
          <a:p>
            <a:pPr lvl="1"/>
            <a:r>
              <a:rPr lang="hu-HU" sz="1900" dirty="0" smtClean="0">
                <a:latin typeface="Calibri" panose="020F0502020204030204" pitchFamily="34" charset="0"/>
              </a:rPr>
              <a:t>Az intézménynél álljon alkalmazásban (óraadó oktató lehet, személyzetnél csak főállású munkatárs)</a:t>
            </a:r>
          </a:p>
          <a:p>
            <a:pPr lvl="1"/>
            <a:r>
              <a:rPr lang="hu-HU" sz="1900" dirty="0" smtClean="0">
                <a:latin typeface="Calibri" panose="020F0502020204030204" pitchFamily="34" charset="0"/>
              </a:rPr>
              <a:t>Minimum 5 munkával töltött nap, minimum 5 óra (oktatói célú esetében)</a:t>
            </a:r>
          </a:p>
          <a:p>
            <a:pPr lvl="2"/>
            <a:endParaRPr lang="hu-HU" sz="16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100" dirty="0" smtClean="0">
                <a:latin typeface="Calibri" panose="020F0502020204030204" pitchFamily="34" charset="0"/>
              </a:rPr>
              <a:t> Intézmény – Egyéni kedvezményezettek / Szerződéskötés</a:t>
            </a:r>
            <a:endParaRPr lang="hu-HU" sz="4100" dirty="0">
              <a:latin typeface="Calibri" panose="020F050202020403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37861" y="1893632"/>
            <a:ext cx="78262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Calibri" panose="020F0502020204030204" pitchFamily="34" charset="0"/>
              </a:rPr>
              <a:t>Oktatók/személyzet esetében</a:t>
            </a:r>
          </a:p>
          <a:p>
            <a:pPr lvl="1"/>
            <a:r>
              <a:rPr lang="hu-HU" sz="2000" dirty="0">
                <a:latin typeface="Calibri" panose="020F0502020204030204" pitchFamily="34" charset="0"/>
              </a:rPr>
              <a:t>Egyéni támogatási szerződés</a:t>
            </a:r>
          </a:p>
          <a:p>
            <a:pPr lvl="1"/>
            <a:r>
              <a:rPr lang="hu-HU" sz="2000" dirty="0" smtClean="0">
                <a:latin typeface="Calibri" panose="020F0502020204030204" pitchFamily="34" charset="0"/>
              </a:rPr>
              <a:t>Munkaterv </a:t>
            </a:r>
            <a:endParaRPr lang="hu-HU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lvl="1"/>
            <a:r>
              <a:rPr lang="hu-HU" sz="2000" dirty="0">
                <a:latin typeface="Calibri" panose="020F0502020204030204" pitchFamily="34" charset="0"/>
              </a:rPr>
              <a:t>Időtartam kiszámítása: utazásra 1-1 nap beleszámít, pályázatban/ kézikönyv mellékletében megadott táblázat </a:t>
            </a:r>
            <a:r>
              <a:rPr lang="hu-HU" sz="2000" dirty="0" smtClean="0">
                <a:latin typeface="Calibri" panose="020F0502020204030204" pitchFamily="34" charset="0"/>
              </a:rPr>
              <a:t>alapján</a:t>
            </a:r>
            <a:endParaRPr lang="hu-HU" sz="2000" dirty="0">
              <a:latin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6632"/>
            <a:ext cx="5865866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417103" y="4005063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Calibri" panose="020F0502020204030204" pitchFamily="34" charset="0"/>
              </a:rPr>
              <a:t>Beutazók sajátosságai</a:t>
            </a:r>
          </a:p>
          <a:p>
            <a:pPr lvl="1"/>
            <a:r>
              <a:rPr lang="hu-HU" sz="2000" dirty="0">
                <a:latin typeface="Calibri" panose="020F0502020204030204" pitchFamily="34" charset="0"/>
              </a:rPr>
              <a:t>Egyéni támogatási szerződések rájuk </a:t>
            </a:r>
            <a:r>
              <a:rPr lang="hu-HU" sz="2000" dirty="0" smtClean="0">
                <a:latin typeface="Calibri" panose="020F0502020204030204" pitchFamily="34" charset="0"/>
              </a:rPr>
              <a:t>szabva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1919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100" dirty="0" smtClean="0">
                <a:latin typeface="Calibri" panose="020F0502020204030204" pitchFamily="34" charset="0"/>
              </a:rPr>
              <a:t> Intézmény – Egyéni kedvezményezettek / Mobilitás után</a:t>
            </a:r>
            <a:endParaRPr lang="hu-HU" sz="4100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176464"/>
          </a:xfrm>
        </p:spPr>
        <p:txBody>
          <a:bodyPr/>
          <a:lstStyle/>
          <a:p>
            <a:r>
              <a:rPr lang="hu-HU" sz="2700" dirty="0" smtClean="0">
                <a:latin typeface="Calibri" panose="020F0502020204030204" pitchFamily="34" charset="0"/>
              </a:rPr>
              <a:t>Minden esetben</a:t>
            </a: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E</a:t>
            </a:r>
            <a:r>
              <a:rPr lang="hu-HU" sz="2400" dirty="0" smtClean="0">
                <a:latin typeface="Calibri" panose="020F0502020204030204" pitchFamily="34" charset="0"/>
              </a:rPr>
              <a:t>gyéni támogatási szerződéseket megőrizni</a:t>
            </a: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K</a:t>
            </a:r>
            <a:r>
              <a:rPr lang="hu-HU" sz="2400" dirty="0" smtClean="0">
                <a:latin typeface="Calibri" panose="020F0502020204030204" pitchFamily="34" charset="0"/>
              </a:rPr>
              <a:t>ifizetéseket igazoló dokumentációt megőrizni</a:t>
            </a: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Partnereket tájékoztatni a teendőkről</a:t>
            </a:r>
            <a:endParaRPr lang="hu-HU" sz="2400" dirty="0">
              <a:latin typeface="Calibri" panose="020F0502020204030204" pitchFamily="34" charset="0"/>
            </a:endParaRPr>
          </a:p>
          <a:p>
            <a:pPr lvl="1"/>
            <a:endParaRPr lang="hu-HU" sz="20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hu-HU" sz="2700" dirty="0">
                <a:latin typeface="Calibri" panose="020F0502020204030204" pitchFamily="34" charset="0"/>
              </a:rPr>
              <a:t>Beutazók sajátosságai</a:t>
            </a: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Oktatók/személyzet részére igazolást kell kiállítani a mobilitási tevékenység </a:t>
            </a:r>
            <a:r>
              <a:rPr lang="hu-HU" sz="2400" dirty="0" smtClean="0">
                <a:latin typeface="Calibri" panose="020F0502020204030204" pitchFamily="34" charset="0"/>
              </a:rPr>
              <a:t>időtartamáról</a:t>
            </a:r>
            <a:endParaRPr lang="hu-HU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endParaRPr lang="hu-HU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00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100" dirty="0" smtClean="0">
                <a:latin typeface="Calibri" panose="020F0502020204030204" pitchFamily="34" charset="0"/>
              </a:rPr>
              <a:t> Intézmény – Egyéni kedvezményezettek / Beszámolás</a:t>
            </a:r>
            <a:endParaRPr lang="hu-HU" sz="4100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08512"/>
          </a:xfrm>
        </p:spPr>
        <p:txBody>
          <a:bodyPr/>
          <a:lstStyle/>
          <a:p>
            <a:r>
              <a:rPr lang="hu-HU" sz="2400" dirty="0" smtClean="0">
                <a:latin typeface="Calibri" panose="020F0502020204030204" pitchFamily="34" charset="0"/>
              </a:rPr>
              <a:t>Online kitöltendő beszámolók, figyelmeztetni kell a résztvevőket (ki- és beutazók is) és nyilvántartani a kitöltéseket</a:t>
            </a:r>
          </a:p>
          <a:p>
            <a:r>
              <a:rPr lang="hu-HU" sz="2400" dirty="0" smtClean="0">
                <a:latin typeface="Calibri" panose="020F0502020204030204" pitchFamily="34" charset="0"/>
              </a:rPr>
              <a:t>Intézményi időközi és </a:t>
            </a:r>
            <a:r>
              <a:rPr lang="hu-HU" sz="2400" dirty="0" err="1" smtClean="0">
                <a:latin typeface="Calibri" panose="020F0502020204030204" pitchFamily="34" charset="0"/>
              </a:rPr>
              <a:t>záróbeszámolóban</a:t>
            </a:r>
            <a:r>
              <a:rPr lang="hu-HU" sz="2400" dirty="0" smtClean="0">
                <a:latin typeface="Calibri" panose="020F0502020204030204" pitchFamily="34" charset="0"/>
              </a:rPr>
              <a:t> megadott adatok alapján ellenőrizzük a kitöltőket</a:t>
            </a:r>
          </a:p>
          <a:p>
            <a:r>
              <a:rPr lang="hu-HU" sz="2400" dirty="0" smtClean="0">
                <a:latin typeface="Calibri" panose="020F0502020204030204" pitchFamily="34" charset="0"/>
              </a:rPr>
              <a:t>Oktatóknak/személyzetnek le kell adni:</a:t>
            </a:r>
          </a:p>
          <a:p>
            <a:pPr lvl="1"/>
            <a:r>
              <a:rPr lang="hu-HU" sz="2000" dirty="0">
                <a:latin typeface="Calibri" panose="020F0502020204030204" pitchFamily="34" charset="0"/>
              </a:rPr>
              <a:t>Kinyomtatott, aláírt beszámolót</a:t>
            </a:r>
          </a:p>
          <a:p>
            <a:pPr lvl="1"/>
            <a:r>
              <a:rPr lang="hu-HU" sz="2000" dirty="0">
                <a:latin typeface="Calibri" panose="020F0502020204030204" pitchFamily="34" charset="0"/>
              </a:rPr>
              <a:t>Bekérni az igazolást a mobilitási tevékenység időtartamáról és az utazási dokumentumokat</a:t>
            </a:r>
            <a:endParaRPr lang="hu-HU" sz="2000" b="1" dirty="0">
              <a:latin typeface="Calibri" panose="020F0502020204030204" pitchFamily="34" charset="0"/>
            </a:endParaRPr>
          </a:p>
          <a:p>
            <a:r>
              <a:rPr lang="hu-HU" sz="2400" dirty="0" smtClean="0">
                <a:latin typeface="Calibri" panose="020F0502020204030204" pitchFamily="34" charset="0"/>
              </a:rPr>
              <a:t>Beutazók </a:t>
            </a:r>
            <a:r>
              <a:rPr lang="hu-HU" sz="2400" dirty="0">
                <a:latin typeface="Calibri" panose="020F0502020204030204" pitchFamily="34" charset="0"/>
              </a:rPr>
              <a:t>sajátosságai</a:t>
            </a:r>
          </a:p>
          <a:p>
            <a:pPr lvl="1"/>
            <a:r>
              <a:rPr lang="hu-HU" sz="2000" dirty="0" smtClean="0">
                <a:latin typeface="Calibri" panose="020F0502020204030204" pitchFamily="34" charset="0"/>
              </a:rPr>
              <a:t>Oktatók/személyzet beszámolót és utazási dokumentumokat</a:t>
            </a:r>
            <a:endParaRPr lang="hu-HU" sz="2000" dirty="0">
              <a:latin typeface="Calibri" panose="020F0502020204030204" pitchFamily="34" charset="0"/>
            </a:endParaRPr>
          </a:p>
          <a:p>
            <a:endParaRPr lang="hu-HU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100" dirty="0" smtClean="0">
                <a:latin typeface="Calibri" panose="020F0502020204030204" pitchFamily="34" charset="0"/>
              </a:rPr>
              <a:t>Intézményi beszámolás / Tartalmi</a:t>
            </a:r>
            <a:endParaRPr lang="hu-HU" sz="4100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608512"/>
          </a:xfrm>
        </p:spPr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Milyen érdeklődést keltett az EGT pályázati lehetőség</a:t>
            </a:r>
          </a:p>
          <a:p>
            <a:r>
              <a:rPr lang="hu-HU" dirty="0" smtClean="0">
                <a:latin typeface="Calibri" panose="020F0502020204030204" pitchFamily="34" charset="0"/>
              </a:rPr>
              <a:t>Beszámolás a </a:t>
            </a:r>
            <a:r>
              <a:rPr lang="hu-HU" dirty="0" err="1" smtClean="0">
                <a:latin typeface="Calibri" panose="020F0502020204030204" pitchFamily="34" charset="0"/>
              </a:rPr>
              <a:t>mobilitásszervezésről</a:t>
            </a:r>
            <a:endParaRPr lang="hu-HU" dirty="0" smtClean="0">
              <a:latin typeface="Calibri" panose="020F0502020204030204" pitchFamily="34" charset="0"/>
            </a:endParaRPr>
          </a:p>
          <a:p>
            <a:r>
              <a:rPr lang="hu-HU" dirty="0" smtClean="0">
                <a:latin typeface="Calibri" panose="020F0502020204030204" pitchFamily="34" charset="0"/>
              </a:rPr>
              <a:t>Mobilitások eredményei, hatásai az intézményre</a:t>
            </a:r>
          </a:p>
          <a:p>
            <a:r>
              <a:rPr lang="hu-HU" dirty="0" smtClean="0">
                <a:latin typeface="Calibri" panose="020F0502020204030204" pitchFamily="34" charset="0"/>
              </a:rPr>
              <a:t>Jó gyakorlatok ismertetése</a:t>
            </a:r>
          </a:p>
          <a:p>
            <a:r>
              <a:rPr lang="hu-HU" dirty="0" smtClean="0">
                <a:latin typeface="Calibri" panose="020F0502020204030204" pitchFamily="34" charset="0"/>
              </a:rPr>
              <a:t>Problémák, akadályok ismertetése</a:t>
            </a:r>
          </a:p>
          <a:p>
            <a:pPr lvl="1">
              <a:buNone/>
            </a:pPr>
            <a:endParaRPr lang="hu-HU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19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hu-HU" sz="4100" dirty="0" smtClean="0">
                <a:latin typeface="Calibri" panose="020F0502020204030204" pitchFamily="34" charset="0"/>
              </a:rPr>
              <a:t>Intézményi beszámolás / Pénzügyi</a:t>
            </a:r>
            <a:endParaRPr lang="hu-HU" sz="4100" dirty="0">
              <a:latin typeface="Calibri" panose="020F0502020204030204" pitchFamily="34" charset="0"/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26768" cy="4525963"/>
          </a:xfrm>
        </p:spPr>
        <p:txBody>
          <a:bodyPr/>
          <a:lstStyle/>
          <a:p>
            <a:r>
              <a:rPr lang="hu-HU" sz="2400" dirty="0">
                <a:latin typeface="Calibri" panose="020F0502020204030204" pitchFamily="34" charset="0"/>
              </a:rPr>
              <a:t>Mobilitás jellege</a:t>
            </a:r>
          </a:p>
          <a:p>
            <a:r>
              <a:rPr lang="hu-HU" sz="2400" dirty="0">
                <a:latin typeface="Calibri" panose="020F0502020204030204" pitchFamily="34" charset="0"/>
              </a:rPr>
              <a:t>Egyéni támogatási szerződésszám</a:t>
            </a:r>
          </a:p>
          <a:p>
            <a:r>
              <a:rPr lang="hu-HU" sz="2400" dirty="0" smtClean="0">
                <a:latin typeface="Calibri" panose="020F0502020204030204" pitchFamily="34" charset="0"/>
              </a:rPr>
              <a:t>Személyes adatok: név, születési idő, nem, állampolgárság </a:t>
            </a:r>
          </a:p>
          <a:p>
            <a:r>
              <a:rPr lang="hu-HU" sz="2400" dirty="0" smtClean="0">
                <a:latin typeface="Calibri" panose="020F0502020204030204" pitchFamily="34" charset="0"/>
              </a:rPr>
              <a:t>Szakterület </a:t>
            </a:r>
            <a:r>
              <a:rPr lang="hu-HU" sz="2400" dirty="0">
                <a:latin typeface="Calibri" panose="020F0502020204030204" pitchFamily="34" charset="0"/>
              </a:rPr>
              <a:t>kódja</a:t>
            </a:r>
          </a:p>
          <a:p>
            <a:r>
              <a:rPr lang="hu-HU" sz="2400" dirty="0">
                <a:latin typeface="Calibri" panose="020F0502020204030204" pitchFamily="34" charset="0"/>
              </a:rPr>
              <a:t>Tapasztaltság</a:t>
            </a:r>
          </a:p>
          <a:p>
            <a:r>
              <a:rPr lang="hu-HU" sz="2400" dirty="0">
                <a:latin typeface="Calibri" panose="020F0502020204030204" pitchFamily="34" charset="0"/>
              </a:rPr>
              <a:t>Feladatkör</a:t>
            </a:r>
          </a:p>
          <a:p>
            <a:r>
              <a:rPr lang="hu-HU" sz="2400" dirty="0">
                <a:latin typeface="Calibri" panose="020F0502020204030204" pitchFamily="34" charset="0"/>
              </a:rPr>
              <a:t>Tevékenység </a:t>
            </a:r>
            <a:r>
              <a:rPr lang="hu-HU" sz="2400" dirty="0" smtClean="0">
                <a:latin typeface="Calibri" panose="020F0502020204030204" pitchFamily="34" charset="0"/>
              </a:rPr>
              <a:t>jellege</a:t>
            </a:r>
            <a:endParaRPr lang="hu-HU" sz="2400" dirty="0">
              <a:latin typeface="Calibri" panose="020F0502020204030204" pitchFamily="34" charset="0"/>
            </a:endParaRPr>
          </a:p>
        </p:txBody>
      </p:sp>
      <p:sp>
        <p:nvSpPr>
          <p:cNvPr id="7" name="Tartalom helye 6"/>
          <p:cNvSpPr>
            <a:spLocks noGrp="1"/>
          </p:cNvSpPr>
          <p:nvPr>
            <p:ph sz="half" idx="2"/>
          </p:nvPr>
        </p:nvSpPr>
        <p:spPr>
          <a:xfrm>
            <a:off x="4355976" y="1628800"/>
            <a:ext cx="4038600" cy="4608512"/>
          </a:xfrm>
        </p:spPr>
        <p:txBody>
          <a:bodyPr/>
          <a:lstStyle/>
          <a:p>
            <a:r>
              <a:rPr lang="hu-HU" sz="2400" dirty="0">
                <a:latin typeface="Calibri" panose="020F0502020204030204" pitchFamily="34" charset="0"/>
              </a:rPr>
              <a:t>Oktatásszintje a küldő intézményben</a:t>
            </a:r>
          </a:p>
          <a:p>
            <a:r>
              <a:rPr lang="hu-HU" sz="2400" dirty="0" smtClean="0">
                <a:latin typeface="Calibri" panose="020F0502020204030204" pitchFamily="34" charset="0"/>
              </a:rPr>
              <a:t>Fogadó </a:t>
            </a:r>
            <a:r>
              <a:rPr lang="hu-HU" sz="2400" dirty="0">
                <a:latin typeface="Calibri" panose="020F0502020204030204" pitchFamily="34" charset="0"/>
              </a:rPr>
              <a:t>partner azonosítása</a:t>
            </a:r>
          </a:p>
          <a:p>
            <a:r>
              <a:rPr lang="hu-HU" sz="2400" dirty="0">
                <a:latin typeface="Calibri" panose="020F0502020204030204" pitchFamily="34" charset="0"/>
              </a:rPr>
              <a:t>Mobilitás kezdete és vége (időpont, hossz) </a:t>
            </a:r>
          </a:p>
          <a:p>
            <a:r>
              <a:rPr lang="hu-HU" sz="2400" dirty="0">
                <a:latin typeface="Calibri" panose="020F0502020204030204" pitchFamily="34" charset="0"/>
              </a:rPr>
              <a:t>Oktatott órák száma</a:t>
            </a:r>
          </a:p>
          <a:p>
            <a:r>
              <a:rPr lang="hu-HU" sz="2400" dirty="0">
                <a:latin typeface="Calibri" panose="020F0502020204030204" pitchFamily="34" charset="0"/>
              </a:rPr>
              <a:t>Külföldi oktatás szintje</a:t>
            </a:r>
          </a:p>
          <a:p>
            <a:r>
              <a:rPr lang="hu-HU" sz="2400" dirty="0">
                <a:latin typeface="Calibri" panose="020F0502020204030204" pitchFamily="34" charset="0"/>
              </a:rPr>
              <a:t>Oktatás vagy munka nyelve</a:t>
            </a:r>
          </a:p>
          <a:p>
            <a:r>
              <a:rPr lang="hu-HU" sz="2400" dirty="0">
                <a:latin typeface="Calibri" panose="020F0502020204030204" pitchFamily="34" charset="0"/>
              </a:rPr>
              <a:t>EGT támogatás összesen</a:t>
            </a:r>
          </a:p>
          <a:p>
            <a:r>
              <a:rPr lang="hu-HU" sz="2400" dirty="0">
                <a:latin typeface="Calibri" panose="020F0502020204030204" pitchFamily="34" charset="0"/>
              </a:rPr>
              <a:t>Intézményi forrás (HUF)</a:t>
            </a:r>
          </a:p>
          <a:p>
            <a:r>
              <a:rPr lang="hu-HU" sz="2400" dirty="0">
                <a:latin typeface="Calibri" panose="020F0502020204030204" pitchFamily="34" charset="0"/>
              </a:rPr>
              <a:t>Oktató e-mail </a:t>
            </a:r>
            <a:r>
              <a:rPr lang="hu-HU" sz="2400" dirty="0" smtClean="0">
                <a:latin typeface="Calibri" panose="020F0502020204030204" pitchFamily="34" charset="0"/>
              </a:rPr>
              <a:t>címe</a:t>
            </a:r>
            <a:endParaRPr lang="hu-HU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63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100" dirty="0" smtClean="0">
                <a:latin typeface="Calibri" panose="020F0502020204030204" pitchFamily="34" charset="0"/>
              </a:rPr>
              <a:t>Egyéb tudnivalók</a:t>
            </a:r>
            <a:endParaRPr lang="hu-HU" sz="4100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09120"/>
          </a:xfrm>
        </p:spPr>
        <p:txBody>
          <a:bodyPr/>
          <a:lstStyle/>
          <a:p>
            <a:r>
              <a:rPr lang="hu-HU" sz="2800" dirty="0" err="1" smtClean="0">
                <a:latin typeface="Calibri" panose="020F0502020204030204" pitchFamily="34" charset="0"/>
                <a:hlinkClick r:id="rId4"/>
              </a:rPr>
              <a:t>Communication</a:t>
            </a:r>
            <a:r>
              <a:rPr lang="hu-HU" sz="2800" dirty="0" smtClean="0">
                <a:latin typeface="Calibri" panose="020F0502020204030204" pitchFamily="34" charset="0"/>
                <a:hlinkClick r:id="rId4"/>
              </a:rPr>
              <a:t> </a:t>
            </a:r>
            <a:r>
              <a:rPr lang="hu-HU" sz="2800" dirty="0" err="1">
                <a:latin typeface="Calibri" panose="020F0502020204030204" pitchFamily="34" charset="0"/>
                <a:hlinkClick r:id="rId4"/>
              </a:rPr>
              <a:t>manual</a:t>
            </a:r>
            <a:endParaRPr lang="hu-HU" sz="2800" dirty="0">
              <a:latin typeface="Calibri" panose="020F0502020204030204" pitchFamily="34" charset="0"/>
            </a:endParaRPr>
          </a:p>
          <a:p>
            <a:r>
              <a:rPr lang="hu-HU" sz="2800" dirty="0">
                <a:latin typeface="Calibri" panose="020F0502020204030204" pitchFamily="34" charset="0"/>
              </a:rPr>
              <a:t>Arculati </a:t>
            </a:r>
            <a:r>
              <a:rPr lang="hu-HU" sz="2800" dirty="0" smtClean="0">
                <a:latin typeface="Calibri" panose="020F0502020204030204" pitchFamily="34" charset="0"/>
              </a:rPr>
              <a:t>instrukciók (röviden)</a:t>
            </a:r>
            <a:endParaRPr lang="hu-HU" sz="2400" dirty="0">
              <a:latin typeface="Calibri" panose="020F0502020204030204" pitchFamily="34" charset="0"/>
            </a:endParaRP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Színek</a:t>
            </a: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Logók</a:t>
            </a: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Szabványszövegek</a:t>
            </a:r>
            <a:endParaRPr lang="hu-HU" sz="2000" dirty="0" smtClean="0">
              <a:latin typeface="Calibri" panose="020F0502020204030204" pitchFamily="34" charset="0"/>
            </a:endParaRPr>
          </a:p>
          <a:p>
            <a:pPr lvl="1"/>
            <a:endParaRPr lang="hu-HU" sz="2000" dirty="0" smtClean="0">
              <a:latin typeface="Calibri" panose="020F0502020204030204" pitchFamily="34" charset="0"/>
            </a:endParaRPr>
          </a:p>
          <a:p>
            <a:pPr lvl="1">
              <a:buNone/>
            </a:pPr>
            <a:endParaRPr lang="hu-HU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87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Kvíz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914400" y="1412875"/>
            <a:ext cx="8229600" cy="4708525"/>
          </a:xfrm>
        </p:spPr>
        <p:txBody>
          <a:bodyPr/>
          <a:lstStyle/>
          <a:p>
            <a:pPr lvl="1"/>
            <a:endParaRPr lang="hu-HU" sz="2000" dirty="0" smtClean="0">
              <a:latin typeface="Calibri" panose="020F0502020204030204" pitchFamily="34" charset="0"/>
            </a:endParaRPr>
          </a:p>
          <a:p>
            <a:pPr lvl="1"/>
            <a:endParaRPr lang="hu-HU" sz="2000" dirty="0" smtClean="0">
              <a:latin typeface="Calibri" panose="020F0502020204030204" pitchFamily="34" charset="0"/>
            </a:endParaRPr>
          </a:p>
          <a:p>
            <a:pPr lvl="1"/>
            <a:endParaRPr lang="hu-HU" sz="2000" dirty="0" smtClean="0">
              <a:latin typeface="Calibri" panose="020F0502020204030204" pitchFamily="34" charset="0"/>
            </a:endParaRPr>
          </a:p>
          <a:p>
            <a:pPr lvl="1">
              <a:buNone/>
            </a:pPr>
            <a:endParaRPr lang="hu-HU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39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1.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Az oktatói célú mobilitás…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n</a:t>
            </a:r>
            <a:r>
              <a:rPr lang="hu-HU" sz="3200" dirty="0" smtClean="0">
                <a:latin typeface="Calibri" panose="020F0502020204030204" pitchFamily="34" charset="0"/>
              </a:rPr>
              <a:t>em lehet hosszabb, mint 4 hét.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csak az őszi szemeszterben kezdhető meg.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minimum 1 hét időtartamú.</a:t>
            </a:r>
            <a:endParaRPr lang="hu-HU" sz="3200" dirty="0"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645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2.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A beutazó oktatók/személyzet…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k</a:t>
            </a:r>
            <a:r>
              <a:rPr lang="hu-HU" sz="3200" dirty="0" smtClean="0">
                <a:latin typeface="Calibri" panose="020F0502020204030204" pitchFamily="34" charset="0"/>
              </a:rPr>
              <a:t>iválasztása a küldő intézmény feladata.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k</a:t>
            </a:r>
            <a:r>
              <a:rPr lang="hu-HU" sz="3200" dirty="0" smtClean="0">
                <a:latin typeface="Calibri" panose="020F0502020204030204" pitchFamily="34" charset="0"/>
              </a:rPr>
              <a:t>iválasztása a projektgazda, azaz a magyar intézmény hatáskörébe tartozik.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k</a:t>
            </a:r>
            <a:r>
              <a:rPr lang="hu-HU" sz="3200" dirty="0" smtClean="0">
                <a:latin typeface="Calibri" panose="020F0502020204030204" pitchFamily="34" charset="0"/>
              </a:rPr>
              <a:t>iválasztását a küldő és a fogadó intézmény együttesen kell, hogy végezzék.</a:t>
            </a:r>
            <a:endParaRPr lang="hu-HU" sz="3200" dirty="0"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496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3240360"/>
          </a:xfrm>
        </p:spPr>
        <p:txBody>
          <a:bodyPr/>
          <a:lstStyle/>
          <a:p>
            <a:r>
              <a:rPr lang="hu-HU" sz="3000" dirty="0" smtClean="0">
                <a:latin typeface="Calibri" panose="020F0502020204030204" pitchFamily="34" charset="0"/>
              </a:rPr>
              <a:t>Név, pozíció</a:t>
            </a:r>
          </a:p>
          <a:p>
            <a:r>
              <a:rPr lang="hu-HU" sz="3000" dirty="0" smtClean="0">
                <a:latin typeface="Calibri" panose="020F0502020204030204" pitchFamily="34" charset="0"/>
              </a:rPr>
              <a:t>Intézmény</a:t>
            </a:r>
          </a:p>
          <a:p>
            <a:r>
              <a:rPr lang="hu-HU" sz="3000" dirty="0" smtClean="0">
                <a:latin typeface="Calibri" panose="020F0502020204030204" pitchFamily="34" charset="0"/>
              </a:rPr>
              <a:t>Megkezdődött már a megvalósítás? Milyen szakaszban tart?</a:t>
            </a:r>
          </a:p>
          <a:p>
            <a:r>
              <a:rPr lang="hu-HU" sz="3000" dirty="0" smtClean="0">
                <a:latin typeface="Calibri" panose="020F0502020204030204" pitchFamily="34" charset="0"/>
              </a:rPr>
              <a:t>Projekt várható befejezésének ideje (tanév, szemeszter)</a:t>
            </a:r>
          </a:p>
          <a:p>
            <a:pPr lvl="1"/>
            <a:endParaRPr lang="hu-HU" sz="2000" dirty="0" smtClean="0">
              <a:latin typeface="Calibri" panose="020F0502020204030204" pitchFamily="34" charset="0"/>
            </a:endParaRPr>
          </a:p>
          <a:p>
            <a:pPr lvl="1"/>
            <a:endParaRPr lang="hu-HU" sz="2000" dirty="0" smtClean="0">
              <a:latin typeface="Calibri" panose="020F0502020204030204" pitchFamily="34" charset="0"/>
            </a:endParaRPr>
          </a:p>
          <a:p>
            <a:pPr lvl="1">
              <a:buNone/>
            </a:pPr>
            <a:endParaRPr lang="hu-HU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25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3.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Partnerségi megállapodást…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opcionálisan lehet kötni a partnerekkel.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c</a:t>
            </a:r>
            <a:r>
              <a:rPr lang="hu-HU" sz="3200" dirty="0" smtClean="0">
                <a:latin typeface="Calibri" panose="020F0502020204030204" pitchFamily="34" charset="0"/>
              </a:rPr>
              <a:t>sak a pályázatban nem megjelölt partnerekkel kell kötni.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bármilyen mobilitás megvalósításához szükséges kötni.</a:t>
            </a: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657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4.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Pályázati kiírást az egyéni mobilitásokra…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v</a:t>
            </a:r>
            <a:r>
              <a:rPr lang="hu-HU" sz="3200" dirty="0" smtClean="0">
                <a:latin typeface="Calibri" panose="020F0502020204030204" pitchFamily="34" charset="0"/>
              </a:rPr>
              <a:t>onatkozóan kizárólag a személyzet körében kell közzétenni.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a TKA tesz közzé.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a megpályázott tevékenységekre vonatkozóan, könnyen hozzáférhetően kell meghirdetni.</a:t>
            </a:r>
            <a:endParaRPr lang="hu-HU" sz="3200" dirty="0"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617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5.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Beszámolási kötelezettsége…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csak a magyar kiutazóknak van.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minden résztvevőnek van, melyért a magyar intézmény a felelős.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mindenkinek van, de csak a magyar résztvevőkért tartozunk felelőséggel.</a:t>
            </a:r>
            <a:endParaRPr lang="hu-HU" sz="3200" dirty="0"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049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1.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Az oktatói célú mobilitás…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n</a:t>
            </a:r>
            <a:r>
              <a:rPr lang="hu-HU" sz="3200" dirty="0" smtClean="0">
                <a:latin typeface="Calibri" panose="020F0502020204030204" pitchFamily="34" charset="0"/>
              </a:rPr>
              <a:t>em lehet hosszabb, mint 4 hét.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csak az őszi szemeszterben kezdhető meg.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u="sng" dirty="0" smtClean="0">
                <a:solidFill>
                  <a:srgbClr val="00B050"/>
                </a:solidFill>
                <a:latin typeface="Calibri" panose="020F0502020204030204" pitchFamily="34" charset="0"/>
              </a:rPr>
              <a:t>minimum 1 hét időtartamú.</a:t>
            </a:r>
            <a:endParaRPr lang="hu-HU" sz="3200" u="sng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24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2.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A </a:t>
            </a:r>
            <a:r>
              <a:rPr lang="hu-HU" sz="3600" dirty="0">
                <a:latin typeface="Calibri" panose="020F0502020204030204" pitchFamily="34" charset="0"/>
              </a:rPr>
              <a:t>beutazó oktatók/személyzet…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u="sng" dirty="0" smtClean="0">
                <a:solidFill>
                  <a:srgbClr val="00B050"/>
                </a:solidFill>
                <a:latin typeface="Calibri" panose="020F0502020204030204" pitchFamily="34" charset="0"/>
              </a:rPr>
              <a:t>kiválasztása </a:t>
            </a:r>
            <a:r>
              <a:rPr lang="hu-HU" sz="3200" u="sng" dirty="0">
                <a:solidFill>
                  <a:srgbClr val="00B050"/>
                </a:solidFill>
                <a:latin typeface="Calibri" panose="020F0502020204030204" pitchFamily="34" charset="0"/>
              </a:rPr>
              <a:t>a küldő intézmény feladata.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k</a:t>
            </a:r>
            <a:r>
              <a:rPr lang="hu-HU" sz="3200" dirty="0" smtClean="0">
                <a:latin typeface="Calibri" panose="020F0502020204030204" pitchFamily="34" charset="0"/>
              </a:rPr>
              <a:t>iválasztása a projektgazda, azaz a magyar intézmény hatáskörébe tartozik.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k</a:t>
            </a:r>
            <a:r>
              <a:rPr lang="hu-HU" sz="3200" dirty="0" smtClean="0">
                <a:latin typeface="Calibri" panose="020F0502020204030204" pitchFamily="34" charset="0"/>
              </a:rPr>
              <a:t>iválasztását a küldő és a fogadó intézmény együttesen kell, hogy végezzék.</a:t>
            </a:r>
            <a:endParaRPr lang="hu-HU" sz="3200" dirty="0"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823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3.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Kétoldalú megállapodást…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opcionálisan lehet kötni a partnerekkel.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csak a pályázatban nem megjelölt partnerekkel kell kötni.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u="sng" dirty="0" smtClean="0">
                <a:solidFill>
                  <a:srgbClr val="00B050"/>
                </a:solidFill>
                <a:latin typeface="Calibri" panose="020F0502020204030204" pitchFamily="34" charset="0"/>
              </a:rPr>
              <a:t>bármilyen mobilitás megvalósításához szükséges kötni.</a:t>
            </a:r>
            <a:endParaRPr lang="hu-HU" sz="3200" u="sng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36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4.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67544" y="1340768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Pályázati kiírást az egyéni mobilitásokra…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v</a:t>
            </a:r>
            <a:r>
              <a:rPr lang="hu-HU" sz="3200" dirty="0" smtClean="0">
                <a:latin typeface="Calibri" panose="020F0502020204030204" pitchFamily="34" charset="0"/>
              </a:rPr>
              <a:t>onatkozóan kizárólag a személyzet körében kell közzétenni.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a TKA tesz közzé.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u="sng" dirty="0">
                <a:solidFill>
                  <a:srgbClr val="00B050"/>
                </a:solidFill>
                <a:latin typeface="Calibri" panose="020F0502020204030204" pitchFamily="34" charset="0"/>
              </a:rPr>
              <a:t>a megpályázott tevékenységekre vonatkozóan, könnyen hozzáférhetően kell meghirdetni.</a:t>
            </a: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576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5. kérdés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2" name="Szöveg helye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hu-HU" sz="3600" dirty="0" smtClean="0">
                <a:latin typeface="Calibri" panose="020F0502020204030204" pitchFamily="34" charset="0"/>
              </a:rPr>
              <a:t>Beszámolási kötelezettsége…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>
                <a:latin typeface="Calibri" panose="020F0502020204030204" pitchFamily="34" charset="0"/>
              </a:rPr>
              <a:t>csak a magyar kiutazóknak van.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u="sng" dirty="0" smtClean="0">
                <a:solidFill>
                  <a:srgbClr val="00B050"/>
                </a:solidFill>
                <a:latin typeface="Calibri" panose="020F0502020204030204" pitchFamily="34" charset="0"/>
              </a:rPr>
              <a:t>minden </a:t>
            </a:r>
            <a:r>
              <a:rPr lang="hu-HU" sz="3200" u="sng" dirty="0">
                <a:solidFill>
                  <a:srgbClr val="00B050"/>
                </a:solidFill>
                <a:latin typeface="Calibri" panose="020F0502020204030204" pitchFamily="34" charset="0"/>
              </a:rPr>
              <a:t>résztvevőnek van, melyért a magyar intézmény a felelős.</a:t>
            </a:r>
          </a:p>
          <a:p>
            <a:pPr marL="971550" lvl="1" indent="-514350">
              <a:buFont typeface="+mj-lt"/>
              <a:buAutoNum type="alphaLcParenR"/>
            </a:pPr>
            <a:r>
              <a:rPr lang="hu-HU" sz="3200" dirty="0" smtClean="0">
                <a:latin typeface="Calibri" panose="020F0502020204030204" pitchFamily="34" charset="0"/>
              </a:rPr>
              <a:t>mindenkinek van, de csak a magyar résztvevőkért tartozunk felelőséggel.</a:t>
            </a:r>
            <a:endParaRPr lang="hu-HU" sz="3200" dirty="0"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13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>
          <a:xfrm>
            <a:off x="558991" y="1916832"/>
            <a:ext cx="8229600" cy="1944216"/>
          </a:xfrm>
        </p:spPr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Köszönöm a figyelmet!</a:t>
            </a:r>
            <a:br>
              <a:rPr lang="hu-HU" dirty="0" smtClean="0">
                <a:latin typeface="Calibri" panose="020F0502020204030204" pitchFamily="34" charset="0"/>
              </a:rPr>
            </a:br>
            <a:r>
              <a:rPr lang="hu-HU" sz="3600" dirty="0" smtClean="0">
                <a:latin typeface="Calibri" panose="020F0502020204030204" pitchFamily="34" charset="0"/>
              </a:rPr>
              <a:t>Ugrósdy-Beregi Bettina</a:t>
            </a:r>
            <a:br>
              <a:rPr lang="hu-HU" sz="3600" dirty="0" smtClean="0">
                <a:latin typeface="Calibri" panose="020F0502020204030204" pitchFamily="34" charset="0"/>
              </a:rPr>
            </a:br>
            <a:r>
              <a:rPr lang="hu-HU" sz="3600" dirty="0" err="1" smtClean="0">
                <a:latin typeface="Calibri" panose="020F0502020204030204" pitchFamily="34" charset="0"/>
              </a:rPr>
              <a:t>bettina.beregi</a:t>
            </a:r>
            <a:r>
              <a:rPr lang="hu-HU" sz="3600" dirty="0" smtClean="0">
                <a:latin typeface="Calibri" panose="020F0502020204030204" pitchFamily="34" charset="0"/>
              </a:rPr>
              <a:t>@</a:t>
            </a:r>
            <a:r>
              <a:rPr lang="hu-HU" sz="3600" dirty="0" err="1" smtClean="0">
                <a:latin typeface="Calibri" panose="020F0502020204030204" pitchFamily="34" charset="0"/>
              </a:rPr>
              <a:t>tpf.hu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914400" y="1844675"/>
            <a:ext cx="8229600" cy="1944688"/>
          </a:xfrm>
        </p:spPr>
        <p:txBody>
          <a:bodyPr/>
          <a:lstStyle/>
          <a:p>
            <a:pPr lvl="1"/>
            <a:endParaRPr lang="hu-HU" dirty="0" smtClean="0">
              <a:latin typeface="Calibri" panose="020F0502020204030204" pitchFamily="34" charset="0"/>
            </a:endParaRPr>
          </a:p>
          <a:p>
            <a:endParaRPr lang="hu-HU" dirty="0" smtClean="0"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71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609600"/>
            <a:ext cx="8229600" cy="1143000"/>
          </a:xfrm>
        </p:spPr>
        <p:txBody>
          <a:bodyPr/>
          <a:lstStyle/>
          <a:p>
            <a:r>
              <a:rPr lang="hu-HU" sz="3200" dirty="0">
                <a:latin typeface="Calibri" panose="020F0502020204030204" pitchFamily="34" charset="0"/>
              </a:rPr>
              <a:t>Személyzeti/oktatói mobilitás nem felsőoktatási intézmények számára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916832"/>
            <a:ext cx="8640960" cy="4104456"/>
          </a:xfrm>
        </p:spPr>
        <p:txBody>
          <a:bodyPr/>
          <a:lstStyle/>
          <a:p>
            <a:r>
              <a:rPr lang="hu-HU" sz="2500" dirty="0" smtClean="0">
                <a:latin typeface="Calibri" panose="020F0502020204030204" pitchFamily="34" charset="0"/>
              </a:rPr>
              <a:t>Magyar, köz</a:t>
            </a:r>
            <a:r>
              <a:rPr lang="en-US" sz="2500" dirty="0" err="1" smtClean="0">
                <a:latin typeface="Calibri" panose="020F0502020204030204" pitchFamily="34" charset="0"/>
              </a:rPr>
              <a:t>nevel</a:t>
            </a:r>
            <a:r>
              <a:rPr lang="hu-HU" sz="2500" dirty="0" err="1" smtClean="0">
                <a:latin typeface="Calibri" panose="020F0502020204030204" pitchFamily="34" charset="0"/>
              </a:rPr>
              <a:t>ésben</a:t>
            </a:r>
            <a:r>
              <a:rPr lang="hu-HU" sz="2500" dirty="0" smtClean="0">
                <a:latin typeface="Calibri" panose="020F0502020204030204" pitchFamily="34" charset="0"/>
              </a:rPr>
              <a:t>, </a:t>
            </a:r>
            <a:r>
              <a:rPr lang="hu-HU" sz="2500" dirty="0">
                <a:latin typeface="Calibri" panose="020F0502020204030204" pitchFamily="34" charset="0"/>
              </a:rPr>
              <a:t>szakképzésben érintett </a:t>
            </a:r>
            <a:r>
              <a:rPr lang="hu-HU" sz="2500" dirty="0" smtClean="0">
                <a:latin typeface="Calibri" panose="020F0502020204030204" pitchFamily="34" charset="0"/>
              </a:rPr>
              <a:t>intézmények, oktatással </a:t>
            </a:r>
            <a:r>
              <a:rPr lang="hu-HU" sz="2500" dirty="0">
                <a:latin typeface="Calibri" panose="020F0502020204030204" pitchFamily="34" charset="0"/>
              </a:rPr>
              <a:t>foglalkozó egyéb szervezetek, non-profit szervezetek, </a:t>
            </a:r>
            <a:r>
              <a:rPr lang="hu-HU" sz="2500" dirty="0" smtClean="0">
                <a:latin typeface="Calibri" panose="020F0502020204030204" pitchFamily="34" charset="0"/>
              </a:rPr>
              <a:t>vállalkozások pályázhatnak (kiutazó, beutazó)</a:t>
            </a:r>
            <a:endParaRPr lang="hu-HU" sz="2500" dirty="0">
              <a:latin typeface="Calibri" panose="020F0502020204030204" pitchFamily="34" charset="0"/>
            </a:endParaRPr>
          </a:p>
          <a:p>
            <a:r>
              <a:rPr lang="hu-HU" sz="2500" dirty="0" smtClean="0">
                <a:latin typeface="Calibri" panose="020F0502020204030204" pitchFamily="34" charset="0"/>
              </a:rPr>
              <a:t>Oktatói </a:t>
            </a:r>
            <a:r>
              <a:rPr lang="hu-HU" sz="2500" dirty="0">
                <a:latin typeface="Calibri" panose="020F0502020204030204" pitchFamily="34" charset="0"/>
              </a:rPr>
              <a:t>mobilitás</a:t>
            </a:r>
          </a:p>
          <a:p>
            <a:pPr lvl="1"/>
            <a:r>
              <a:rPr lang="hu-HU" sz="2500" dirty="0">
                <a:latin typeface="Calibri" panose="020F0502020204030204" pitchFamily="34" charset="0"/>
              </a:rPr>
              <a:t>Rövidtávú oktatói mobilitás (1-6 hét)</a:t>
            </a:r>
          </a:p>
          <a:p>
            <a:pPr lvl="1"/>
            <a:r>
              <a:rPr lang="hu-HU" sz="2500" dirty="0">
                <a:latin typeface="Calibri" panose="020F0502020204030204" pitchFamily="34" charset="0"/>
              </a:rPr>
              <a:t>Konferencia, szeminárium, </a:t>
            </a:r>
            <a:r>
              <a:rPr lang="hu-HU" sz="2500" dirty="0" err="1">
                <a:latin typeface="Calibri" panose="020F0502020204030204" pitchFamily="34" charset="0"/>
              </a:rPr>
              <a:t>workshop</a:t>
            </a:r>
            <a:r>
              <a:rPr lang="hu-HU" sz="2500" dirty="0">
                <a:latin typeface="Calibri" panose="020F0502020204030204" pitchFamily="34" charset="0"/>
              </a:rPr>
              <a:t>, tréning (1 nap-6 hét)</a:t>
            </a:r>
          </a:p>
          <a:p>
            <a:pPr lvl="1"/>
            <a:r>
              <a:rPr lang="hu-HU" sz="2500" dirty="0">
                <a:latin typeface="Calibri" panose="020F0502020204030204" pitchFamily="34" charset="0"/>
              </a:rPr>
              <a:t>Jobshadowing (1-6 hét</a:t>
            </a:r>
            <a:r>
              <a:rPr lang="hu-HU" sz="25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hu-HU" sz="2500" dirty="0" err="1" smtClean="0">
                <a:latin typeface="Calibri" panose="020F0502020204030204" pitchFamily="34" charset="0"/>
              </a:rPr>
              <a:t>Mobilitásszervezési</a:t>
            </a:r>
            <a:r>
              <a:rPr lang="hu-HU" sz="2500" dirty="0" smtClean="0">
                <a:latin typeface="Calibri" panose="020F0502020204030204" pitchFamily="34" charset="0"/>
              </a:rPr>
              <a:t> költség</a:t>
            </a:r>
            <a:endParaRPr lang="hu-HU" sz="2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Téglalap 4"/>
          <p:cNvSpPr/>
          <p:nvPr/>
        </p:nvSpPr>
        <p:spPr>
          <a:xfrm>
            <a:off x="7740352" y="908720"/>
            <a:ext cx="125386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6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M3</a:t>
            </a:r>
            <a:endParaRPr lang="hu-HU" sz="6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273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100" dirty="0" smtClean="0">
                <a:latin typeface="Calibri" panose="020F0502020204030204" pitchFamily="34" charset="0"/>
              </a:rPr>
              <a:t>Hazai sajátosságok</a:t>
            </a:r>
            <a:endParaRPr lang="hu-HU" sz="4100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664296"/>
          </a:xfrm>
        </p:spPr>
        <p:txBody>
          <a:bodyPr/>
          <a:lstStyle/>
          <a:p>
            <a:pPr marL="4572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3100" dirty="0">
                <a:latin typeface="Calibri" panose="020F0502020204030204" pitchFamily="34" charset="0"/>
                <a:ea typeface="+mn-ea"/>
                <a:cs typeface="+mn-cs"/>
              </a:rPr>
              <a:t>Kifizetések a hazai költségvetésből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hu-HU" sz="3100" smtClean="0">
                <a:latin typeface="Calibri" panose="020F0502020204030204" pitchFamily="34" charset="0"/>
                <a:ea typeface="+mn-ea"/>
                <a:cs typeface="+mn-cs"/>
              </a:rPr>
              <a:t>Nemzeti </a:t>
            </a:r>
            <a:r>
              <a:rPr lang="hu-HU" sz="3100" dirty="0">
                <a:latin typeface="Calibri" panose="020F0502020204030204" pitchFamily="34" charset="0"/>
                <a:ea typeface="+mn-ea"/>
                <a:cs typeface="+mn-cs"/>
              </a:rPr>
              <a:t>Kapcsolattartó hivatalos elfogadására áprilisban kerülhet </a:t>
            </a:r>
            <a:r>
              <a:rPr lang="hu-HU" sz="3100" dirty="0" smtClean="0">
                <a:latin typeface="Calibri" panose="020F0502020204030204" pitchFamily="34" charset="0"/>
                <a:ea typeface="+mn-ea"/>
                <a:cs typeface="+mn-cs"/>
              </a:rPr>
              <a:t>sor</a:t>
            </a:r>
            <a:endParaRPr lang="hu-HU" sz="2000" dirty="0" smtClean="0">
              <a:latin typeface="Calibri" panose="020F0502020204030204" pitchFamily="34" charset="0"/>
            </a:endParaRPr>
          </a:p>
          <a:p>
            <a:pPr lvl="1">
              <a:buNone/>
            </a:pPr>
            <a:endParaRPr lang="hu-HU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35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76250" y="116632"/>
            <a:ext cx="8229600" cy="1143000"/>
          </a:xfrm>
        </p:spPr>
        <p:txBody>
          <a:bodyPr/>
          <a:lstStyle/>
          <a:p>
            <a:r>
              <a:rPr lang="hu-HU" sz="4200" dirty="0" smtClean="0">
                <a:latin typeface="Calibri" panose="020F0502020204030204" pitchFamily="34" charset="0"/>
              </a:rPr>
              <a:t>Intézményi rendszer</a:t>
            </a:r>
            <a:endParaRPr lang="hu-HU" sz="4200" dirty="0">
              <a:latin typeface="Calibri" panose="020F0502020204030204" pitchFamily="34" charset="0"/>
            </a:endParaRPr>
          </a:p>
        </p:txBody>
      </p:sp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29" descr="C:\Users\i046451\Pictures\Microsoft Clip Organizer\j043160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838" y="3049588"/>
            <a:ext cx="1090612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33" descr="MC900432610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738" y="5977880"/>
            <a:ext cx="2500312" cy="410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</p:pic>
      <p:sp>
        <p:nvSpPr>
          <p:cNvPr id="44" name="Text Box 34"/>
          <p:cNvSpPr txBox="1">
            <a:spLocks noChangeArrowheads="1"/>
          </p:cNvSpPr>
          <p:nvPr/>
        </p:nvSpPr>
        <p:spPr bwMode="auto">
          <a:xfrm>
            <a:off x="4705350" y="5886450"/>
            <a:ext cx="25082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hu-HU" altLang="hu-HU" sz="1300" b="1">
                <a:solidFill>
                  <a:schemeClr val="tx2"/>
                </a:solidFill>
                <a:latin typeface="Verdana" pitchFamily="34" charset="0"/>
              </a:rPr>
              <a:t>Végrehajtó Ügynökség</a:t>
            </a:r>
          </a:p>
          <a:p>
            <a:pPr algn="ctr">
              <a:spcBef>
                <a:spcPct val="50000"/>
              </a:spcBef>
            </a:pPr>
            <a:r>
              <a:rPr lang="hu-HU" altLang="hu-HU" sz="1300" b="1">
                <a:solidFill>
                  <a:schemeClr val="tx2"/>
                </a:solidFill>
                <a:latin typeface="Verdana" pitchFamily="34" charset="0"/>
              </a:rPr>
              <a:t>(NFFKÜ Zrt.)</a:t>
            </a:r>
          </a:p>
        </p:txBody>
      </p:sp>
      <p:sp>
        <p:nvSpPr>
          <p:cNvPr id="45" name="Text Box 34"/>
          <p:cNvSpPr txBox="1">
            <a:spLocks noChangeArrowheads="1"/>
          </p:cNvSpPr>
          <p:nvPr/>
        </p:nvSpPr>
        <p:spPr bwMode="auto">
          <a:xfrm>
            <a:off x="1406751" y="1132114"/>
            <a:ext cx="410845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hu-HU" altLang="hu-HU" sz="1300" b="1" dirty="0">
                <a:solidFill>
                  <a:schemeClr val="tx2"/>
                </a:solidFill>
                <a:latin typeface="Verdana" pitchFamily="34" charset="0"/>
              </a:rPr>
              <a:t>Finanszírozási Mechanizmus Bizottság /</a:t>
            </a:r>
          </a:p>
          <a:p>
            <a:pPr>
              <a:spcBef>
                <a:spcPct val="50000"/>
              </a:spcBef>
            </a:pPr>
            <a:r>
              <a:rPr lang="hu-HU" altLang="hu-HU" sz="1300" b="1" dirty="0">
                <a:solidFill>
                  <a:schemeClr val="tx2"/>
                </a:solidFill>
                <a:latin typeface="Verdana" pitchFamily="34" charset="0"/>
              </a:rPr>
              <a:t>Norvég Külügyminisztérium</a:t>
            </a:r>
          </a:p>
        </p:txBody>
      </p:sp>
      <p:pic>
        <p:nvPicPr>
          <p:cNvPr id="46" name="Picture 4" descr="C:\Users\SzalontaiK\AppData\Local\Microsoft\Windows\Temporary Internet Files\Content.IE5\QDNM9IMS\MC900434888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175" y="2011363"/>
            <a:ext cx="989013" cy="98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12" descr="C:\Users\SzalontaiK\AppData\Local\Microsoft\Windows\Temporary Internet Files\Content.IE5\HYGSBKQA\MC900434884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938" y="3182938"/>
            <a:ext cx="122237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16" descr="C:\Users\SzalontaiK\AppData\Local\Microsoft\Windows\Temporary Internet Files\Content.IE5\HYGSBKQA\MC900431641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088" y="1033463"/>
            <a:ext cx="727075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xt Box 34"/>
          <p:cNvSpPr txBox="1">
            <a:spLocks noChangeArrowheads="1"/>
          </p:cNvSpPr>
          <p:nvPr/>
        </p:nvSpPr>
        <p:spPr bwMode="auto">
          <a:xfrm>
            <a:off x="873125" y="2066925"/>
            <a:ext cx="2105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hu-HU" altLang="hu-HU" sz="1300" b="1">
                <a:solidFill>
                  <a:schemeClr val="tx2"/>
                </a:solidFill>
                <a:latin typeface="Verdana" pitchFamily="34" charset="0"/>
              </a:rPr>
              <a:t>Finanszírozási Mechanizmus Iroda</a:t>
            </a:r>
          </a:p>
        </p:txBody>
      </p:sp>
      <p:pic>
        <p:nvPicPr>
          <p:cNvPr id="50" name="Picture 16" descr="C:\Users\SzalontaiK\AppData\Local\Microsoft\Windows\Temporary Internet Files\Content.IE5\HYGSBKQA\MC900431641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088" y="1684338"/>
            <a:ext cx="727075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16" descr="C:\Users\SzalontaiK\AppData\Local\Microsoft\Windows\Temporary Internet Files\Content.IE5\HYGSBKQA\MC900431641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088" y="2320925"/>
            <a:ext cx="727075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9" descr="C:\Users\SzalontaiK\AppData\Local\Microsoft\Windows\Temporary Internet Files\Content.IE5\QDNM9IMS\MC900431640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5" y="4405313"/>
            <a:ext cx="1082675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9" descr="C:\Users\SzalontaiK\AppData\Local\Microsoft\Windows\Temporary Internet Files\Content.IE5\QDNM9IMS\MC900431640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4405313"/>
            <a:ext cx="1082675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9" descr="C:\Users\SzalontaiK\AppData\Local\Microsoft\Windows\Temporary Internet Files\Content.IE5\QDNM9IMS\MC900431640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0825" y="4405313"/>
            <a:ext cx="1082675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9" descr="C:\Users\SzalontaiK\AppData\Local\Microsoft\Windows\Temporary Internet Files\Content.IE5\QDNM9IMS\MC900431640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88" y="4405313"/>
            <a:ext cx="1082675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9" descr="C:\Users\SzalontaiK\AppData\Local\Microsoft\Windows\Temporary Internet Files\Content.IE5\QDNM9IMS\MC900431640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913" y="4405313"/>
            <a:ext cx="1081087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9" descr="C:\Users\SzalontaiK\AppData\Local\Microsoft\Windows\Temporary Internet Files\Content.IE5\QDNM9IMS\MC900431640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838" y="4405313"/>
            <a:ext cx="1081087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9" descr="C:\Users\SzalontaiK\AppData\Local\Microsoft\Windows\Temporary Internet Files\Content.IE5\QDNM9IMS\MC900431640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838" y="4405313"/>
            <a:ext cx="1081087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Text Box 34"/>
          <p:cNvSpPr txBox="1">
            <a:spLocks noChangeArrowheads="1"/>
          </p:cNvSpPr>
          <p:nvPr/>
        </p:nvSpPr>
        <p:spPr bwMode="auto">
          <a:xfrm>
            <a:off x="2214563" y="5473700"/>
            <a:ext cx="30432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hu-HU" sz="1600" b="1" spc="2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 Operátorok</a:t>
            </a:r>
          </a:p>
        </p:txBody>
      </p:sp>
      <p:sp>
        <p:nvSpPr>
          <p:cNvPr id="60" name="Szövegdoboz 58"/>
          <p:cNvSpPr txBox="1">
            <a:spLocks noChangeArrowheads="1"/>
          </p:cNvSpPr>
          <p:nvPr/>
        </p:nvSpPr>
        <p:spPr bwMode="auto">
          <a:xfrm>
            <a:off x="8010525" y="1749425"/>
            <a:ext cx="966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hu-HU" altLang="hu-HU" sz="1400" b="1">
                <a:solidFill>
                  <a:schemeClr val="tx2"/>
                </a:solidFill>
                <a:latin typeface="Verdana" pitchFamily="34" charset="0"/>
              </a:rPr>
              <a:t>Alap-kezelők</a:t>
            </a:r>
          </a:p>
        </p:txBody>
      </p:sp>
      <p:sp>
        <p:nvSpPr>
          <p:cNvPr id="61" name="Text Box 34"/>
          <p:cNvSpPr txBox="1">
            <a:spLocks noChangeArrowheads="1"/>
          </p:cNvSpPr>
          <p:nvPr/>
        </p:nvSpPr>
        <p:spPr bwMode="auto">
          <a:xfrm>
            <a:off x="5116513" y="3230563"/>
            <a:ext cx="177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hu-HU" altLang="hu-HU" sz="1400" b="1" dirty="0">
                <a:solidFill>
                  <a:schemeClr val="tx2"/>
                </a:solidFill>
                <a:latin typeface="Verdana" pitchFamily="34" charset="0"/>
              </a:rPr>
              <a:t>Nemzeti </a:t>
            </a:r>
            <a:r>
              <a:rPr lang="hu-HU" altLang="hu-HU" sz="1400" b="1" dirty="0" smtClean="0">
                <a:solidFill>
                  <a:schemeClr val="tx2"/>
                </a:solidFill>
                <a:latin typeface="Verdana" pitchFamily="34" charset="0"/>
              </a:rPr>
              <a:t>Kapcsolattartó</a:t>
            </a:r>
            <a:endParaRPr lang="hu-HU" altLang="hu-HU" sz="14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cxnSp>
        <p:nvCxnSpPr>
          <p:cNvPr id="62" name="Egyenes összekötő 61"/>
          <p:cNvCxnSpPr/>
          <p:nvPr/>
        </p:nvCxnSpPr>
        <p:spPr>
          <a:xfrm>
            <a:off x="3273425" y="1724252"/>
            <a:ext cx="0" cy="2619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/>
          <p:nvPr/>
        </p:nvCxnSpPr>
        <p:spPr>
          <a:xfrm flipH="1">
            <a:off x="1955801" y="2780928"/>
            <a:ext cx="841374" cy="7036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>
            <a:off x="3746500" y="2628900"/>
            <a:ext cx="4264025" cy="965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Egyenes összekötő 64"/>
          <p:cNvCxnSpPr/>
          <p:nvPr/>
        </p:nvCxnSpPr>
        <p:spPr>
          <a:xfrm>
            <a:off x="1955800" y="3594100"/>
            <a:ext cx="26352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Egyenes összekötő 65"/>
          <p:cNvCxnSpPr/>
          <p:nvPr/>
        </p:nvCxnSpPr>
        <p:spPr>
          <a:xfrm>
            <a:off x="3746500" y="2628900"/>
            <a:ext cx="958850" cy="7858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Egyenes összekötő 67"/>
          <p:cNvCxnSpPr/>
          <p:nvPr/>
        </p:nvCxnSpPr>
        <p:spPr>
          <a:xfrm flipH="1">
            <a:off x="1657350" y="4006850"/>
            <a:ext cx="2933700" cy="39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Egyenes összekötő 68"/>
          <p:cNvCxnSpPr/>
          <p:nvPr/>
        </p:nvCxnSpPr>
        <p:spPr>
          <a:xfrm flipH="1">
            <a:off x="2474913" y="4006850"/>
            <a:ext cx="2116137" cy="39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Egyenes összekötő 69"/>
          <p:cNvCxnSpPr/>
          <p:nvPr/>
        </p:nvCxnSpPr>
        <p:spPr>
          <a:xfrm flipH="1">
            <a:off x="3252788" y="4006850"/>
            <a:ext cx="1338262" cy="39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Egyenes összekötő 70"/>
          <p:cNvCxnSpPr/>
          <p:nvPr/>
        </p:nvCxnSpPr>
        <p:spPr>
          <a:xfrm flipH="1">
            <a:off x="3924300" y="4006850"/>
            <a:ext cx="666750" cy="39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Egyenes összekötő 71"/>
          <p:cNvCxnSpPr/>
          <p:nvPr/>
        </p:nvCxnSpPr>
        <p:spPr>
          <a:xfrm>
            <a:off x="4591050" y="4006850"/>
            <a:ext cx="0" cy="39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Egyenes összekötő 72"/>
          <p:cNvCxnSpPr/>
          <p:nvPr/>
        </p:nvCxnSpPr>
        <p:spPr>
          <a:xfrm>
            <a:off x="4591050" y="4006850"/>
            <a:ext cx="787400" cy="39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Egyenes összekötő 73"/>
          <p:cNvCxnSpPr/>
          <p:nvPr/>
        </p:nvCxnSpPr>
        <p:spPr>
          <a:xfrm>
            <a:off x="4705350" y="4006850"/>
            <a:ext cx="1524000" cy="39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Egyenes összekötő 74"/>
          <p:cNvCxnSpPr/>
          <p:nvPr/>
        </p:nvCxnSpPr>
        <p:spPr>
          <a:xfrm flipV="1">
            <a:off x="3556000" y="1556792"/>
            <a:ext cx="3875088" cy="7561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Egyenes összekötő 75"/>
          <p:cNvCxnSpPr/>
          <p:nvPr/>
        </p:nvCxnSpPr>
        <p:spPr>
          <a:xfrm flipV="1">
            <a:off x="3556000" y="2049463"/>
            <a:ext cx="3875088" cy="2635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Egyenes összekötő 76"/>
          <p:cNvCxnSpPr/>
          <p:nvPr/>
        </p:nvCxnSpPr>
        <p:spPr>
          <a:xfrm>
            <a:off x="3556000" y="2320925"/>
            <a:ext cx="3875088" cy="3651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8" name="Picture 3" descr="C:\Users\i046451\Pictures\Microsoft Clip Organizer\j0432609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075" y="3032125"/>
            <a:ext cx="960438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" name="Text Box 34"/>
          <p:cNvSpPr txBox="1">
            <a:spLocks noChangeArrowheads="1"/>
          </p:cNvSpPr>
          <p:nvPr/>
        </p:nvSpPr>
        <p:spPr bwMode="auto">
          <a:xfrm>
            <a:off x="6923882" y="4293096"/>
            <a:ext cx="157003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hu-HU" altLang="hu-HU" sz="1300" b="1" dirty="0">
                <a:solidFill>
                  <a:schemeClr val="tx2"/>
                </a:solidFill>
                <a:latin typeface="Verdana" pitchFamily="34" charset="0"/>
              </a:rPr>
              <a:t>Ellenőrzési Hatóság </a:t>
            </a:r>
          </a:p>
          <a:p>
            <a:pPr algn="ctr">
              <a:spcBef>
                <a:spcPct val="50000"/>
              </a:spcBef>
            </a:pPr>
            <a:r>
              <a:rPr lang="hu-HU" altLang="hu-HU" sz="1300" b="1" dirty="0" err="1">
                <a:solidFill>
                  <a:schemeClr val="tx2"/>
                </a:solidFill>
                <a:latin typeface="Verdana" pitchFamily="34" charset="0"/>
              </a:rPr>
              <a:t>EUTAF</a:t>
            </a:r>
            <a:endParaRPr lang="hu-HU" altLang="hu-HU" sz="13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20" name="Text Box 34"/>
          <p:cNvSpPr txBox="1">
            <a:spLocks noChangeArrowheads="1"/>
          </p:cNvSpPr>
          <p:nvPr/>
        </p:nvSpPr>
        <p:spPr bwMode="auto">
          <a:xfrm>
            <a:off x="160338" y="3230563"/>
            <a:ext cx="11461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hu-HU" altLang="hu-HU" sz="1300" b="1" dirty="0">
                <a:solidFill>
                  <a:schemeClr val="tx2"/>
                </a:solidFill>
                <a:latin typeface="Verdana" pitchFamily="34" charset="0"/>
              </a:rPr>
              <a:t>Igazoló Hatóság</a:t>
            </a:r>
          </a:p>
          <a:p>
            <a:pPr algn="ctr">
              <a:spcBef>
                <a:spcPct val="50000"/>
              </a:spcBef>
            </a:pPr>
            <a:r>
              <a:rPr lang="hu-HU" altLang="hu-HU" sz="1300" b="1" dirty="0">
                <a:solidFill>
                  <a:schemeClr val="tx2"/>
                </a:solidFill>
                <a:latin typeface="Verdana" pitchFamily="34" charset="0"/>
              </a:rPr>
              <a:t>MÁK</a:t>
            </a:r>
          </a:p>
        </p:txBody>
      </p:sp>
    </p:spTree>
    <p:extLst>
      <p:ext uri="{BB962C8B-B14F-4D97-AF65-F5344CB8AC3E}">
        <p14:creationId xmlns:p14="http://schemas.microsoft.com/office/powerpoint/2010/main" val="291607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Ösztöndíj program intézményi megvalósítása</a:t>
            </a:r>
            <a:endParaRPr lang="hu-HU" dirty="0">
              <a:latin typeface="Calibri" panose="020F0502020204030204" pitchFamily="34" charset="0"/>
            </a:endParaRPr>
          </a:p>
        </p:txBody>
      </p:sp>
      <p:pic>
        <p:nvPicPr>
          <p:cNvPr id="5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408" y="2155838"/>
            <a:ext cx="1114995" cy="135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Tartalom helye 8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307366"/>
            <a:ext cx="1075117" cy="1078737"/>
          </a:xfr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451" y="4734919"/>
            <a:ext cx="937226" cy="1220861"/>
          </a:xfrm>
          <a:prstGeom prst="rect">
            <a:avLst/>
          </a:prstGeom>
        </p:spPr>
      </p:pic>
      <p:pic>
        <p:nvPicPr>
          <p:cNvPr id="15" name="Kép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245" y="4711322"/>
            <a:ext cx="955641" cy="1244849"/>
          </a:xfrm>
          <a:prstGeom prst="rect">
            <a:avLst/>
          </a:prstGeom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154" y="2265757"/>
            <a:ext cx="925206" cy="136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Egyenes összekötő 18"/>
          <p:cNvCxnSpPr/>
          <p:nvPr/>
        </p:nvCxnSpPr>
        <p:spPr>
          <a:xfrm>
            <a:off x="2199451" y="2924449"/>
            <a:ext cx="136815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 flipV="1">
            <a:off x="3428139" y="3456200"/>
            <a:ext cx="381909" cy="1032541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gyenes összekötő 59"/>
          <p:cNvCxnSpPr/>
          <p:nvPr/>
        </p:nvCxnSpPr>
        <p:spPr>
          <a:xfrm flipH="1" flipV="1">
            <a:off x="4215541" y="3456200"/>
            <a:ext cx="525852" cy="1032542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églalap 60"/>
          <p:cNvSpPr/>
          <p:nvPr/>
        </p:nvSpPr>
        <p:spPr>
          <a:xfrm>
            <a:off x="6449103" y="269552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>
                <a:solidFill>
                  <a:srgbClr val="EEC412"/>
                </a:solidFill>
              </a:rPr>
              <a:t>€</a:t>
            </a:r>
          </a:p>
        </p:txBody>
      </p:sp>
      <p:sp>
        <p:nvSpPr>
          <p:cNvPr id="67" name="Téglalap 66"/>
          <p:cNvSpPr/>
          <p:nvPr/>
        </p:nvSpPr>
        <p:spPr>
          <a:xfrm>
            <a:off x="5822507" y="2684992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>
                <a:solidFill>
                  <a:srgbClr val="EEC412"/>
                </a:solidFill>
              </a:rPr>
              <a:t>€</a:t>
            </a:r>
          </a:p>
        </p:txBody>
      </p:sp>
      <p:sp>
        <p:nvSpPr>
          <p:cNvPr id="68" name="Téglalap 67"/>
          <p:cNvSpPr/>
          <p:nvPr/>
        </p:nvSpPr>
        <p:spPr>
          <a:xfrm>
            <a:off x="5185994" y="2674031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>
                <a:solidFill>
                  <a:srgbClr val="EEC412"/>
                </a:solidFill>
              </a:rPr>
              <a:t>€</a:t>
            </a:r>
          </a:p>
        </p:txBody>
      </p:sp>
      <p:cxnSp>
        <p:nvCxnSpPr>
          <p:cNvPr id="69" name="Egyenes összekötő 68"/>
          <p:cNvCxnSpPr/>
          <p:nvPr/>
        </p:nvCxnSpPr>
        <p:spPr>
          <a:xfrm>
            <a:off x="5542182" y="2895137"/>
            <a:ext cx="206568" cy="409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gyenes összekötő 73"/>
          <p:cNvCxnSpPr/>
          <p:nvPr/>
        </p:nvCxnSpPr>
        <p:spPr>
          <a:xfrm>
            <a:off x="6184546" y="2917190"/>
            <a:ext cx="206568" cy="409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gyenes összekötő nyíllal 69"/>
          <p:cNvCxnSpPr/>
          <p:nvPr/>
        </p:nvCxnSpPr>
        <p:spPr>
          <a:xfrm flipH="1">
            <a:off x="4639005" y="2926353"/>
            <a:ext cx="43705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Szövegdoboz 80"/>
          <p:cNvSpPr txBox="1"/>
          <p:nvPr/>
        </p:nvSpPr>
        <p:spPr>
          <a:xfrm>
            <a:off x="3428139" y="1896425"/>
            <a:ext cx="1313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Calibri" panose="020F0502020204030204" pitchFamily="34" charset="0"/>
              </a:rPr>
              <a:t>Intézmény</a:t>
            </a:r>
            <a:endParaRPr lang="hu-HU" b="1" dirty="0">
              <a:latin typeface="Calibri" panose="020F0502020204030204" pitchFamily="34" charset="0"/>
            </a:endParaRPr>
          </a:p>
        </p:txBody>
      </p:sp>
      <p:sp>
        <p:nvSpPr>
          <p:cNvPr id="87" name="Szövegdoboz 86"/>
          <p:cNvSpPr txBox="1"/>
          <p:nvPr/>
        </p:nvSpPr>
        <p:spPr>
          <a:xfrm>
            <a:off x="683568" y="1896425"/>
            <a:ext cx="1913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Calibri" panose="020F0502020204030204" pitchFamily="34" charset="0"/>
              </a:rPr>
              <a:t>Program Operátor / TKA</a:t>
            </a:r>
            <a:endParaRPr lang="hu-HU" b="1" dirty="0">
              <a:latin typeface="Calibri" panose="020F0502020204030204" pitchFamily="34" charset="0"/>
            </a:endParaRPr>
          </a:p>
        </p:txBody>
      </p:sp>
      <p:sp>
        <p:nvSpPr>
          <p:cNvPr id="88" name="Szövegdoboz 87"/>
          <p:cNvSpPr txBox="1"/>
          <p:nvPr/>
        </p:nvSpPr>
        <p:spPr>
          <a:xfrm>
            <a:off x="6106795" y="1942591"/>
            <a:ext cx="257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Calibri" panose="020F0502020204030204" pitchFamily="34" charset="0"/>
              </a:rPr>
              <a:t>Nemzeti Kapcsolattartó</a:t>
            </a:r>
            <a:endParaRPr lang="hu-HU" b="1" dirty="0">
              <a:latin typeface="Calibri" panose="020F0502020204030204" pitchFamily="34" charset="0"/>
            </a:endParaRPr>
          </a:p>
        </p:txBody>
      </p:sp>
      <p:sp>
        <p:nvSpPr>
          <p:cNvPr id="89" name="Szövegdoboz 88"/>
          <p:cNvSpPr txBox="1"/>
          <p:nvPr/>
        </p:nvSpPr>
        <p:spPr>
          <a:xfrm>
            <a:off x="288601" y="4893764"/>
            <a:ext cx="1569660" cy="9233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hu-HU" b="1" dirty="0" smtClean="0">
                <a:latin typeface="Calibri" panose="020F0502020204030204" pitchFamily="34" charset="0"/>
              </a:rPr>
              <a:t>Egyéni </a:t>
            </a:r>
            <a:r>
              <a:rPr lang="hu-HU" b="1" dirty="0" err="1" smtClean="0">
                <a:latin typeface="Calibri" panose="020F0502020204030204" pitchFamily="34" charset="0"/>
              </a:rPr>
              <a:t>kedvez-ményezettek</a:t>
            </a:r>
            <a:endParaRPr lang="hu-HU" b="1" dirty="0">
              <a:latin typeface="Calibri" panose="020F0502020204030204" pitchFamily="34" charset="0"/>
            </a:endParaRPr>
          </a:p>
        </p:txBody>
      </p:sp>
      <p:pic>
        <p:nvPicPr>
          <p:cNvPr id="37" name="Kép 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582" y="4722924"/>
            <a:ext cx="955641" cy="1244849"/>
          </a:xfrm>
          <a:prstGeom prst="rect">
            <a:avLst/>
          </a:prstGeom>
        </p:spPr>
      </p:pic>
      <p:pic>
        <p:nvPicPr>
          <p:cNvPr id="38" name="Kép 3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397" y="4746292"/>
            <a:ext cx="937226" cy="122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51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hu-HU" sz="3800" dirty="0" smtClean="0">
                <a:latin typeface="Calibri" panose="020F0502020204030204" pitchFamily="34" charset="0"/>
              </a:rPr>
              <a:t>TKA – intézmény között támogatási szerződés</a:t>
            </a:r>
            <a:endParaRPr lang="hu-HU" sz="3800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340768"/>
            <a:ext cx="8352928" cy="5256584"/>
          </a:xfrm>
        </p:spPr>
        <p:txBody>
          <a:bodyPr/>
          <a:lstStyle/>
          <a:p>
            <a:r>
              <a:rPr lang="hu-HU" sz="2300" dirty="0" smtClean="0">
                <a:latin typeface="Calibri" panose="020F0502020204030204" pitchFamily="34" charset="0"/>
              </a:rPr>
              <a:t>Szerződés időtartama egységes: 2014.08.01 -2016.09.30</a:t>
            </a:r>
          </a:p>
          <a:p>
            <a:r>
              <a:rPr lang="hu-HU" sz="2300" dirty="0">
                <a:latin typeface="Calibri" panose="020F0502020204030204" pitchFamily="34" charset="0"/>
              </a:rPr>
              <a:t>5</a:t>
            </a:r>
            <a:r>
              <a:rPr lang="hu-HU" sz="2300" dirty="0" smtClean="0">
                <a:latin typeface="Calibri" panose="020F0502020204030204" pitchFamily="34" charset="0"/>
              </a:rPr>
              <a:t> feltüntetett előirányzat</a:t>
            </a:r>
          </a:p>
          <a:p>
            <a:r>
              <a:rPr lang="hu-HU" sz="2300" dirty="0" smtClean="0">
                <a:latin typeface="Calibri" panose="020F0502020204030204" pitchFamily="34" charset="0"/>
              </a:rPr>
              <a:t>Szakmai beszámolás: projekt befejezését követő 30 napon belül</a:t>
            </a:r>
          </a:p>
          <a:p>
            <a:r>
              <a:rPr lang="hu-HU" sz="2300" dirty="0" smtClean="0">
                <a:latin typeface="Calibri" panose="020F0502020204030204" pitchFamily="34" charset="0"/>
                <a:hlinkClick r:id="rId4"/>
              </a:rPr>
              <a:t>Mellékletek:</a:t>
            </a:r>
            <a:endParaRPr lang="hu-HU" sz="2300" dirty="0" smtClean="0">
              <a:latin typeface="Calibri" panose="020F0502020204030204" pitchFamily="34" charset="0"/>
            </a:endParaRP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1. </a:t>
            </a:r>
            <a:r>
              <a:rPr lang="hu-HU" sz="2400" dirty="0" smtClean="0">
                <a:latin typeface="Calibri" panose="020F0502020204030204" pitchFamily="34" charset="0"/>
              </a:rPr>
              <a:t>Kedvezményezett </a:t>
            </a:r>
            <a:r>
              <a:rPr lang="hu-HU" sz="2400" dirty="0">
                <a:latin typeface="Calibri" panose="020F0502020204030204" pitchFamily="34" charset="0"/>
              </a:rPr>
              <a:t>elfogadott </a:t>
            </a:r>
            <a:r>
              <a:rPr lang="hu-HU" sz="2400" dirty="0" smtClean="0">
                <a:latin typeface="Calibri" panose="020F0502020204030204" pitchFamily="34" charset="0"/>
              </a:rPr>
              <a:t>pályázata</a:t>
            </a: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2</a:t>
            </a:r>
            <a:r>
              <a:rPr lang="hu-HU" sz="2400" dirty="0">
                <a:latin typeface="Calibri" panose="020F0502020204030204" pitchFamily="34" charset="0"/>
              </a:rPr>
              <a:t>. </a:t>
            </a:r>
            <a:r>
              <a:rPr lang="hu-HU" sz="2400" dirty="0" smtClean="0">
                <a:latin typeface="Calibri" panose="020F0502020204030204" pitchFamily="34" charset="0"/>
              </a:rPr>
              <a:t>Általános </a:t>
            </a:r>
            <a:r>
              <a:rPr lang="hu-HU" sz="2400" dirty="0">
                <a:latin typeface="Calibri" panose="020F0502020204030204" pitchFamily="34" charset="0"/>
              </a:rPr>
              <a:t>szerződési feltételek</a:t>
            </a: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3. </a:t>
            </a:r>
            <a:r>
              <a:rPr lang="hu-HU" sz="2400" dirty="0" smtClean="0">
                <a:latin typeface="Calibri" panose="020F0502020204030204" pitchFamily="34" charset="0"/>
              </a:rPr>
              <a:t>Évközi </a:t>
            </a:r>
            <a:r>
              <a:rPr lang="hu-HU" sz="2400" dirty="0">
                <a:latin typeface="Calibri" panose="020F0502020204030204" pitchFamily="34" charset="0"/>
              </a:rPr>
              <a:t>és záróbeszámoló formanyomtatvány </a:t>
            </a: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4. Projektgazda és az egyéni kedvezményezettek közötti mobilitási szerződésminták </a:t>
            </a:r>
            <a:endParaRPr lang="hu-HU" sz="2400" dirty="0" smtClean="0">
              <a:latin typeface="Calibri" panose="020F0502020204030204" pitchFamily="34" charset="0"/>
            </a:endParaRP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5. Kézikönyv az EGT Alap Ösztöndíj program intézményi megvalósításához</a:t>
            </a: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6-10. szerződéskötéshez szükséges igazolások</a:t>
            </a:r>
            <a:endParaRPr lang="hu-HU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16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51208"/>
            <a:ext cx="4860032" cy="5406792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alibri" panose="020F0502020204030204" pitchFamily="34" charset="0"/>
              </a:rPr>
              <a:t>Intézmény — </a:t>
            </a:r>
            <a:r>
              <a:rPr lang="hu-HU" dirty="0" err="1" smtClean="0">
                <a:latin typeface="Calibri" panose="020F0502020204030204" pitchFamily="34" charset="0"/>
              </a:rPr>
              <a:t>Intézmény</a:t>
            </a:r>
            <a:endParaRPr lang="hu-HU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51208"/>
            <a:ext cx="4680520" cy="4525963"/>
          </a:xfrm>
        </p:spPr>
        <p:txBody>
          <a:bodyPr/>
          <a:lstStyle/>
          <a:p>
            <a:r>
              <a:rPr lang="hu-HU" sz="3000" dirty="0" smtClean="0">
                <a:latin typeface="Calibri" panose="020F0502020204030204" pitchFamily="34" charset="0"/>
              </a:rPr>
              <a:t>Partnerek: csak a 3 donor országból</a:t>
            </a:r>
          </a:p>
          <a:p>
            <a:r>
              <a:rPr lang="hu-HU" sz="3000" dirty="0" smtClean="0">
                <a:latin typeface="Calibri" panose="020F0502020204030204" pitchFamily="34" charset="0"/>
              </a:rPr>
              <a:t>Pályázatban megjelölt és elfogadott partnerekkel partnerségi megállapodás kötése szükséges</a:t>
            </a:r>
          </a:p>
        </p:txBody>
      </p:sp>
      <p:pic>
        <p:nvPicPr>
          <p:cNvPr id="5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471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100" dirty="0" smtClean="0">
                <a:latin typeface="Calibri" panose="020F0502020204030204" pitchFamily="34" charset="0"/>
              </a:rPr>
              <a:t> Intézmény – Egyéni kedvezményezettek / Pályáztatás</a:t>
            </a:r>
            <a:endParaRPr lang="hu-HU" sz="4100" dirty="0">
              <a:latin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256584"/>
          </a:xfrm>
        </p:spPr>
        <p:txBody>
          <a:bodyPr/>
          <a:lstStyle/>
          <a:p>
            <a:r>
              <a:rPr lang="hu-HU" sz="2600" dirty="0" smtClean="0">
                <a:latin typeface="Calibri" panose="020F0502020204030204" pitchFamily="34" charset="0"/>
              </a:rPr>
              <a:t>A küldő intézményben zajlik</a:t>
            </a:r>
          </a:p>
          <a:p>
            <a:r>
              <a:rPr lang="hu-HU" sz="2600" dirty="0" smtClean="0">
                <a:latin typeface="Calibri" panose="020F0502020204030204" pitchFamily="34" charset="0"/>
              </a:rPr>
              <a:t>Nyílt, mindenki számára elérhető</a:t>
            </a:r>
          </a:p>
          <a:p>
            <a:r>
              <a:rPr lang="hu-HU" sz="2600" dirty="0" smtClean="0">
                <a:latin typeface="Calibri" panose="020F0502020204030204" pitchFamily="34" charset="0"/>
              </a:rPr>
              <a:t>A felhívás tartalmazza</a:t>
            </a: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Formai és tartalmi követelményeket</a:t>
            </a: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Megpályázható intézmények </a:t>
            </a:r>
            <a:r>
              <a:rPr lang="hu-HU" sz="2400" dirty="0" smtClean="0">
                <a:latin typeface="Calibri" panose="020F0502020204030204" pitchFamily="34" charset="0"/>
              </a:rPr>
              <a:t>körét</a:t>
            </a:r>
          </a:p>
          <a:p>
            <a:pPr lvl="1"/>
            <a:r>
              <a:rPr lang="hu-HU" sz="2400" dirty="0">
                <a:latin typeface="Calibri" panose="020F0502020204030204" pitchFamily="34" charset="0"/>
              </a:rPr>
              <a:t>Mobilitások lehetséges kezdő és záró időpontját</a:t>
            </a: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Támogatás várható összegét és meghatározásának módját</a:t>
            </a: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Benyújtás módját és határidejét</a:t>
            </a: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Csatolandó mellékletek</a:t>
            </a:r>
          </a:p>
          <a:p>
            <a:pPr lvl="1"/>
            <a:r>
              <a:rPr lang="hu-HU" sz="2400" dirty="0" smtClean="0">
                <a:latin typeface="Calibri" panose="020F0502020204030204" pitchFamily="34" charset="0"/>
              </a:rPr>
              <a:t>Eredmény várható időtartamát</a:t>
            </a:r>
          </a:p>
          <a:p>
            <a:r>
              <a:rPr lang="hu-HU" sz="2600" dirty="0" smtClean="0">
                <a:latin typeface="Calibri" panose="020F0502020204030204" pitchFamily="34" charset="0"/>
              </a:rPr>
              <a:t>Magyar intézmény felelős a partnerek tájékoztatásáért az eljárásrendről</a:t>
            </a:r>
          </a:p>
        </p:txBody>
      </p:sp>
      <p:pic>
        <p:nvPicPr>
          <p:cNvPr id="2052" name="Picture 4" descr="http://thumbs.gograph.com/gg6399506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988840"/>
            <a:ext cx="1619250" cy="155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8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ka_alap">
  <a:themeElements>
    <a:clrScheme name="tka_ala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ka_ala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ka_ala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tka_alap</Template>
  <TotalTime>4407</TotalTime>
  <Words>1014</Words>
  <Application>Microsoft Office PowerPoint</Application>
  <PresentationFormat>Diavetítés a képernyőre (4:3 oldalarány)</PresentationFormat>
  <Paragraphs>215</Paragraphs>
  <Slides>28</Slides>
  <Notes>27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29" baseType="lpstr">
      <vt:lpstr>tka_alap</vt:lpstr>
      <vt:lpstr>EGT Alap Ösztöndíj program Személyzeti/oktatói mobilitás nem felsőoktatási intézmények számára Projektindító szeminárium</vt:lpstr>
      <vt:lpstr>PowerPoint bemutató</vt:lpstr>
      <vt:lpstr>Személyzeti/oktatói mobilitás nem felsőoktatási intézmények számára</vt:lpstr>
      <vt:lpstr>Hazai sajátosságok</vt:lpstr>
      <vt:lpstr>Intézményi rendszer</vt:lpstr>
      <vt:lpstr>Ösztöndíj program intézményi megvalósítása</vt:lpstr>
      <vt:lpstr>TKA – intézmény között támogatási szerződés</vt:lpstr>
      <vt:lpstr>Intézmény — Intézmény</vt:lpstr>
      <vt:lpstr> Intézmény – Egyéni kedvezményezettek / Pályáztatás</vt:lpstr>
      <vt:lpstr> Intézmény – Egyéni kedvezményezettek / Kiválasztás</vt:lpstr>
      <vt:lpstr> Intézmény – Egyéni kedvezményezettek / Szerződéskötés</vt:lpstr>
      <vt:lpstr> Intézmény – Egyéni kedvezményezettek / Mobilitás után</vt:lpstr>
      <vt:lpstr> Intézmény – Egyéni kedvezményezettek / Beszámolás</vt:lpstr>
      <vt:lpstr>Intézményi beszámolás / Tartalmi</vt:lpstr>
      <vt:lpstr>Intézményi beszámolás / Pénzügyi</vt:lpstr>
      <vt:lpstr>Egyéb tudnivalók</vt:lpstr>
      <vt:lpstr>Kvíz</vt:lpstr>
      <vt:lpstr>1. kérdés</vt:lpstr>
      <vt:lpstr>2. kérdés</vt:lpstr>
      <vt:lpstr>3. kérdés</vt:lpstr>
      <vt:lpstr>4. kérdés</vt:lpstr>
      <vt:lpstr>5. kérdés</vt:lpstr>
      <vt:lpstr>1. kérdés</vt:lpstr>
      <vt:lpstr>2. kérdés</vt:lpstr>
      <vt:lpstr>3. kérdés</vt:lpstr>
      <vt:lpstr>4. kérdés</vt:lpstr>
      <vt:lpstr>5. kérdés</vt:lpstr>
      <vt:lpstr>Köszönöm a figyelmet! Ugrósdy-Beregi Bettina bettina.beregi@tpf.hu</vt:lpstr>
    </vt:vector>
  </TitlesOfParts>
  <Company>Tempus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ksziki</dc:creator>
  <cp:lastModifiedBy>Ugrósdy-Beregi Bettina</cp:lastModifiedBy>
  <cp:revision>267</cp:revision>
  <cp:lastPrinted>2015-02-19T11:07:46Z</cp:lastPrinted>
  <dcterms:created xsi:type="dcterms:W3CDTF">2012-01-16T08:43:55Z</dcterms:created>
  <dcterms:modified xsi:type="dcterms:W3CDTF">2015-02-24T14:10:38Z</dcterms:modified>
</cp:coreProperties>
</file>