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0" r:id="rId3"/>
    <p:sldId id="300" r:id="rId4"/>
    <p:sldId id="301" r:id="rId5"/>
    <p:sldId id="302" r:id="rId6"/>
    <p:sldId id="297" r:id="rId7"/>
    <p:sldId id="266" r:id="rId8"/>
    <p:sldId id="285" r:id="rId9"/>
    <p:sldId id="298" r:id="rId10"/>
    <p:sldId id="299" r:id="rId11"/>
    <p:sldId id="286" r:id="rId12"/>
    <p:sldId id="291" r:id="rId13"/>
    <p:sldId id="287" r:id="rId14"/>
    <p:sldId id="292" r:id="rId15"/>
    <p:sldId id="293" r:id="rId16"/>
    <p:sldId id="278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E1C"/>
    <a:srgbClr val="F4C719"/>
    <a:srgbClr val="25326B"/>
    <a:srgbClr val="D4EDFC"/>
    <a:srgbClr val="70AFD6"/>
    <a:srgbClr val="4EBFD7"/>
    <a:srgbClr val="B31080"/>
    <a:srgbClr val="395AA6"/>
    <a:srgbClr val="C5B0D6"/>
    <a:srgbClr val="E86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13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43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45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71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70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8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1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41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7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57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8D1E-FD9F-4F85-93C8-0842926F205A}" type="datetimeFigureOut">
              <a:rPr lang="hu-HU" smtClean="0"/>
              <a:t>2020. 09. 01.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3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0" y="1"/>
            <a:ext cx="12192000" cy="1023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0" y="6052008"/>
            <a:ext cx="12192000" cy="805990"/>
          </a:xfrm>
          <a:prstGeom prst="rect">
            <a:avLst/>
          </a:prstGeom>
          <a:solidFill>
            <a:srgbClr val="25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7" b="32900"/>
          <a:stretch/>
        </p:blipFill>
        <p:spPr>
          <a:xfrm>
            <a:off x="11411886" y="5745529"/>
            <a:ext cx="1052079" cy="1101836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1646437" y="1964396"/>
            <a:ext cx="8707445" cy="2492990"/>
            <a:chOff x="1646437" y="1852945"/>
            <a:chExt cx="8707445" cy="2492990"/>
          </a:xfrm>
        </p:grpSpPr>
        <p:sp>
          <p:nvSpPr>
            <p:cNvPr id="16" name="Téglalap 15"/>
            <p:cNvSpPr/>
            <p:nvPr/>
          </p:nvSpPr>
          <p:spPr>
            <a:xfrm>
              <a:off x="1941922" y="2630079"/>
              <a:ext cx="8144758" cy="893652"/>
            </a:xfrm>
            <a:prstGeom prst="rect">
              <a:avLst/>
            </a:prstGeom>
            <a:solidFill>
              <a:srgbClr val="E73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1646437" y="1852945"/>
              <a:ext cx="870744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4800" spc="80" dirty="0" smtClean="0">
                  <a:solidFill>
                    <a:srgbClr val="25326B"/>
                  </a:solidFill>
                </a:rPr>
                <a:t>FELSŐOKTATÁSI</a:t>
              </a:r>
            </a:p>
            <a:p>
              <a:pPr algn="ctr"/>
              <a:r>
                <a:rPr lang="hu-HU" sz="6000" spc="80" dirty="0" smtClean="0">
                  <a:solidFill>
                    <a:schemeClr val="bg1"/>
                  </a:solidFill>
                </a:rPr>
                <a:t>PÁLYÁZATI LEHETŐSÉGEK</a:t>
              </a:r>
            </a:p>
            <a:p>
              <a:pPr algn="ctr"/>
              <a:r>
                <a:rPr lang="hu-HU" sz="4800" spc="80" dirty="0" smtClean="0">
                  <a:solidFill>
                    <a:srgbClr val="25326B"/>
                  </a:solidFill>
                </a:rPr>
                <a:t>OKTATÓK, KUTATÓK SZÁMÁRA</a:t>
              </a:r>
              <a:endParaRPr lang="hu-HU" sz="4000" dirty="0">
                <a:solidFill>
                  <a:srgbClr val="25326B"/>
                </a:solidFill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3781026" y="6122045"/>
            <a:ext cx="3828569" cy="637124"/>
            <a:chOff x="6112179" y="6122045"/>
            <a:chExt cx="3828569" cy="637124"/>
          </a:xfrm>
        </p:grpSpPr>
        <p:grpSp>
          <p:nvGrpSpPr>
            <p:cNvPr id="27" name="Csoportba foglalás 26"/>
            <p:cNvGrpSpPr/>
            <p:nvPr/>
          </p:nvGrpSpPr>
          <p:grpSpPr>
            <a:xfrm>
              <a:off x="7636051" y="6134100"/>
              <a:ext cx="2304697" cy="615094"/>
              <a:chOff x="7588187" y="6121885"/>
              <a:chExt cx="2350465" cy="627309"/>
            </a:xfrm>
          </p:grpSpPr>
          <p:pic>
            <p:nvPicPr>
              <p:cNvPr id="10" name="Kép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88187" y="6121885"/>
                <a:ext cx="958392" cy="575035"/>
              </a:xfrm>
              <a:prstGeom prst="rect">
                <a:avLst/>
              </a:prstGeom>
            </p:spPr>
          </p:pic>
          <p:pic>
            <p:nvPicPr>
              <p:cNvPr id="11" name="Kép 1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02256" y="6121885"/>
                <a:ext cx="1136396" cy="627309"/>
              </a:xfrm>
              <a:prstGeom prst="rect">
                <a:avLst/>
              </a:prstGeom>
            </p:spPr>
          </p:pic>
        </p:grpSp>
        <p:grpSp>
          <p:nvGrpSpPr>
            <p:cNvPr id="21" name="Csoportba foglalás 20"/>
            <p:cNvGrpSpPr/>
            <p:nvPr/>
          </p:nvGrpSpPr>
          <p:grpSpPr>
            <a:xfrm>
              <a:off x="6112179" y="6122045"/>
              <a:ext cx="1273173" cy="637124"/>
              <a:chOff x="8314165" y="5750352"/>
              <a:chExt cx="1506500" cy="753886"/>
            </a:xfrm>
          </p:grpSpPr>
          <p:pic>
            <p:nvPicPr>
              <p:cNvPr id="22" name="Kép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4165" y="5750352"/>
                <a:ext cx="1506499" cy="753886"/>
              </a:xfrm>
              <a:prstGeom prst="rect">
                <a:avLst/>
              </a:prstGeom>
            </p:spPr>
          </p:pic>
          <p:pic>
            <p:nvPicPr>
              <p:cNvPr id="23" name="Kép 2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4166" y="5750352"/>
                <a:ext cx="1506499" cy="753886"/>
              </a:xfrm>
              <a:prstGeom prst="rect">
                <a:avLst/>
              </a:prstGeom>
            </p:spPr>
          </p:pic>
        </p:grpSp>
      </p:grpSp>
      <p:pic>
        <p:nvPicPr>
          <p:cNvPr id="25" name="Kép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793" y="293291"/>
            <a:ext cx="1543431" cy="439734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714" y="265266"/>
            <a:ext cx="521180" cy="495784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83" y="65846"/>
            <a:ext cx="819715" cy="819715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92" y="104436"/>
            <a:ext cx="819715" cy="819715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01" y="121705"/>
            <a:ext cx="819715" cy="819715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11" y="178892"/>
            <a:ext cx="749310" cy="7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188" r="44899" b="1126"/>
          <a:stretch/>
        </p:blipFill>
        <p:spPr>
          <a:xfrm>
            <a:off x="490022" y="1416072"/>
            <a:ext cx="3721493" cy="4624243"/>
          </a:xfrm>
          <a:prstGeom prst="rect">
            <a:avLst/>
          </a:prstGeom>
        </p:spPr>
      </p:pic>
      <p:grpSp>
        <p:nvGrpSpPr>
          <p:cNvPr id="16" name="Csoportba foglalás 15"/>
          <p:cNvGrpSpPr/>
          <p:nvPr/>
        </p:nvGrpSpPr>
        <p:grpSpPr>
          <a:xfrm>
            <a:off x="3876099" y="2583451"/>
            <a:ext cx="2980618" cy="3836980"/>
            <a:chOff x="126135" y="2583451"/>
            <a:chExt cx="2980618" cy="3836980"/>
          </a:xfrm>
        </p:grpSpPr>
        <p:sp>
          <p:nvSpPr>
            <p:cNvPr id="34" name="Háromszög 33"/>
            <p:cNvSpPr/>
            <p:nvPr/>
          </p:nvSpPr>
          <p:spPr>
            <a:xfrm rot="16721039">
              <a:off x="-143786" y="3169891"/>
              <a:ext cx="3535480" cy="2965599"/>
            </a:xfrm>
            <a:prstGeom prst="triangle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Háromszög 34"/>
            <p:cNvSpPr/>
            <p:nvPr/>
          </p:nvSpPr>
          <p:spPr>
            <a:xfrm rot="18989813">
              <a:off x="126135" y="2583451"/>
              <a:ext cx="2045255" cy="2289483"/>
            </a:xfrm>
            <a:prstGeom prst="triangle">
              <a:avLst>
                <a:gd name="adj" fmla="val 63625"/>
              </a:avLst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7" name="Cím 1"/>
          <p:cNvSpPr txBox="1">
            <a:spLocks/>
          </p:cNvSpPr>
          <p:nvPr/>
        </p:nvSpPr>
        <p:spPr>
          <a:xfrm>
            <a:off x="999460" y="513014"/>
            <a:ext cx="11104556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ERASMUS+ </a:t>
            </a:r>
            <a:r>
              <a:rPr lang="hu-HU" sz="3200" spc="80" dirty="0" smtClean="0">
                <a:solidFill>
                  <a:srgbClr val="0070C0"/>
                </a:solidFill>
                <a:cs typeface="Arial" panose="020B0604020202020204" pitchFamily="34" charset="0"/>
              </a:rPr>
              <a:t>NEMZETKÖZI KREDITMOBILITÁS</a:t>
            </a:r>
            <a:endParaRPr lang="hu-H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4412756" y="3183512"/>
            <a:ext cx="7206329" cy="782849"/>
            <a:chOff x="4412756" y="3332979"/>
            <a:chExt cx="7206329" cy="782849"/>
          </a:xfrm>
        </p:grpSpPr>
        <p:sp>
          <p:nvSpPr>
            <p:cNvPr id="39" name="Szövegdoboz 38"/>
            <p:cNvSpPr txBox="1"/>
            <p:nvPr/>
          </p:nvSpPr>
          <p:spPr>
            <a:xfrm>
              <a:off x="4412756" y="3332979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165488"/>
                  </a:solidFill>
                  <a:cs typeface="Arial" panose="020B0604020202020204" pitchFamily="34" charset="0"/>
                </a:rPr>
                <a:t>Célországok:</a:t>
              </a: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4412756" y="3664422"/>
              <a:ext cx="691457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048FD9"/>
                  </a:solidFill>
                  <a:cs typeface="Arial" panose="020B0604020202020204" pitchFamily="34" charset="0"/>
                </a:rPr>
                <a:t>Európán kívüli országok</a:t>
              </a:r>
              <a:endParaRPr lang="hu-HU" sz="2600" b="1" dirty="0">
                <a:solidFill>
                  <a:srgbClr val="048FD9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4412756" y="1416072"/>
            <a:ext cx="7206329" cy="771411"/>
            <a:chOff x="4412756" y="1547952"/>
            <a:chExt cx="7206329" cy="771411"/>
          </a:xfrm>
        </p:grpSpPr>
        <p:sp>
          <p:nvSpPr>
            <p:cNvPr id="37" name="Szövegdoboz 36"/>
            <p:cNvSpPr txBox="1"/>
            <p:nvPr/>
          </p:nvSpPr>
          <p:spPr>
            <a:xfrm>
              <a:off x="4412756" y="154795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165488"/>
                  </a:solidFill>
                  <a:cs typeface="Arial" panose="020B0604020202020204" pitchFamily="34" charset="0"/>
                </a:rPr>
                <a:t>Pályázható munkaforma:</a:t>
              </a:r>
              <a:endParaRPr lang="hu-HU" sz="2400" b="1" dirty="0">
                <a:solidFill>
                  <a:srgbClr val="165488"/>
                </a:solidFill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4412756" y="1842309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err="1" smtClean="0">
                  <a:solidFill>
                    <a:srgbClr val="048FD9"/>
                  </a:solidFill>
                  <a:cs typeface="Arial" panose="020B0604020202020204" pitchFamily="34" charset="0"/>
                </a:rPr>
                <a:t>workshop</a:t>
              </a:r>
              <a:r>
                <a:rPr lang="hu-HU" sz="2600" b="1" dirty="0">
                  <a:solidFill>
                    <a:srgbClr val="048FD9"/>
                  </a:solidFill>
                  <a:cs typeface="Arial" panose="020B0604020202020204" pitchFamily="34" charset="0"/>
                </a:rPr>
                <a:t>,</a:t>
              </a:r>
              <a:r>
                <a:rPr lang="hu-HU" sz="2600" b="1" dirty="0">
                  <a:solidFill>
                    <a:srgbClr val="EB5F3A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b="1" dirty="0" err="1">
                  <a:solidFill>
                    <a:srgbClr val="048FD9"/>
                  </a:solidFill>
                  <a:cs typeface="Arial" panose="020B0604020202020204" pitchFamily="34" charset="0"/>
                </a:rPr>
                <a:t>job</a:t>
              </a:r>
              <a:r>
                <a:rPr lang="hu-HU" sz="2600" b="1" dirty="0">
                  <a:solidFill>
                    <a:srgbClr val="048FD9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b="1" dirty="0" err="1">
                  <a:solidFill>
                    <a:srgbClr val="048FD9"/>
                  </a:solidFill>
                  <a:cs typeface="Arial" panose="020B0604020202020204" pitchFamily="34" charset="0"/>
                </a:rPr>
                <a:t>shadowing</a:t>
              </a:r>
              <a:r>
                <a:rPr lang="hu-HU" sz="2600" b="1" dirty="0">
                  <a:solidFill>
                    <a:srgbClr val="048FD9"/>
                  </a:solidFill>
                  <a:cs typeface="Arial" panose="020B0604020202020204" pitchFamily="34" charset="0"/>
                </a:rPr>
                <a:t>, </a:t>
              </a:r>
              <a:r>
                <a:rPr lang="hu-HU" sz="2600" b="1" dirty="0" err="1">
                  <a:solidFill>
                    <a:srgbClr val="048FD9"/>
                  </a:solidFill>
                  <a:cs typeface="Arial" panose="020B0604020202020204" pitchFamily="34" charset="0"/>
                </a:rPr>
                <a:t>training</a:t>
              </a:r>
              <a:endParaRPr lang="hu-HU" sz="2600" b="1" dirty="0">
                <a:solidFill>
                  <a:srgbClr val="048FD9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412756" y="2309209"/>
            <a:ext cx="7206329" cy="769750"/>
            <a:chOff x="4412756" y="2485050"/>
            <a:chExt cx="7206329" cy="769750"/>
          </a:xfrm>
        </p:grpSpPr>
        <p:sp>
          <p:nvSpPr>
            <p:cNvPr id="50" name="Szövegdoboz 49"/>
            <p:cNvSpPr txBox="1"/>
            <p:nvPr/>
          </p:nvSpPr>
          <p:spPr>
            <a:xfrm>
              <a:off x="4412756" y="248505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165488"/>
                  </a:solidFill>
                  <a:cs typeface="Arial" panose="020B0604020202020204" pitchFamily="34" charset="0"/>
                </a:rPr>
                <a:t>Időtartam:</a:t>
              </a:r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4412756" y="2777746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maximum</a:t>
              </a:r>
              <a:r>
                <a:rPr lang="hu-HU" sz="2600" dirty="0" smtClean="0">
                  <a:solidFill>
                    <a:srgbClr val="048FD9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b="1" dirty="0" smtClean="0">
                  <a:solidFill>
                    <a:srgbClr val="048FD9"/>
                  </a:solidFill>
                  <a:cs typeface="Arial" panose="020B0604020202020204" pitchFamily="34" charset="0"/>
                </a:rPr>
                <a:t>60 munkanap</a:t>
              </a:r>
              <a:endParaRPr lang="hu-HU" sz="2600" b="1" dirty="0">
                <a:solidFill>
                  <a:srgbClr val="048FD9"/>
                </a:solidFill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4412756" y="4090749"/>
            <a:ext cx="7206329" cy="786132"/>
            <a:chOff x="4412756" y="4653450"/>
            <a:chExt cx="7206329" cy="786132"/>
          </a:xfrm>
        </p:grpSpPr>
        <p:sp>
          <p:nvSpPr>
            <p:cNvPr id="55" name="Szövegdoboz 54"/>
            <p:cNvSpPr txBox="1"/>
            <p:nvPr/>
          </p:nvSpPr>
          <p:spPr>
            <a:xfrm>
              <a:off x="4412756" y="465345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165488"/>
                  </a:solidFill>
                  <a:cs typeface="Arial" panose="020B0604020202020204" pitchFamily="34" charset="0"/>
                </a:rPr>
                <a:t>Pályázni </a:t>
              </a:r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4412756" y="4962528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közvetlenül</a:t>
              </a:r>
              <a:r>
                <a:rPr lang="hu-HU" sz="2600" b="1" dirty="0">
                  <a:solidFill>
                    <a:srgbClr val="048FD9"/>
                  </a:solidFill>
                  <a:cs typeface="Arial" panose="020B0604020202020204" pitchFamily="34" charset="0"/>
                </a:rPr>
                <a:t> a </a:t>
              </a:r>
              <a:r>
                <a:rPr lang="hu-HU" sz="2600" b="1">
                  <a:solidFill>
                    <a:srgbClr val="048FD9"/>
                  </a:solidFill>
                  <a:cs typeface="Arial" panose="020B0604020202020204" pitchFamily="34" charset="0"/>
                </a:rPr>
                <a:t>felsőoktatási </a:t>
              </a:r>
              <a:r>
                <a:rPr lang="hu-HU" sz="2600" b="1" smtClean="0">
                  <a:solidFill>
                    <a:srgbClr val="048FD9"/>
                  </a:solidFill>
                  <a:cs typeface="Arial" panose="020B0604020202020204" pitchFamily="34" charset="0"/>
                </a:rPr>
                <a:t>intézménynél </a:t>
              </a: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kell</a:t>
              </a:r>
              <a:endParaRPr lang="hu-HU" sz="2600" dirty="0">
                <a:solidFill>
                  <a:srgbClr val="048FD9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3" name="Háromszög 22"/>
          <p:cNvSpPr/>
          <p:nvPr/>
        </p:nvSpPr>
        <p:spPr>
          <a:xfrm rot="5400000">
            <a:off x="-92570" y="377294"/>
            <a:ext cx="985705" cy="849746"/>
          </a:xfrm>
          <a:prstGeom prst="triangle">
            <a:avLst/>
          </a:prstGeom>
          <a:solidFill>
            <a:srgbClr val="F6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295037" y="1279747"/>
            <a:ext cx="1958514" cy="1958513"/>
            <a:chOff x="118180" y="1139885"/>
            <a:chExt cx="1958514" cy="1958513"/>
          </a:xfrm>
        </p:grpSpPr>
        <p:sp>
          <p:nvSpPr>
            <p:cNvPr id="31" name="Ellipszis 30"/>
            <p:cNvSpPr/>
            <p:nvPr/>
          </p:nvSpPr>
          <p:spPr>
            <a:xfrm>
              <a:off x="118181" y="1139885"/>
              <a:ext cx="1958513" cy="1958513"/>
            </a:xfrm>
            <a:prstGeom prst="ellipse">
              <a:avLst/>
            </a:prstGeom>
            <a:solidFill>
              <a:srgbClr val="12B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118180" y="1315543"/>
              <a:ext cx="1958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Oktatási </a:t>
              </a:r>
            </a:p>
            <a:p>
              <a:pPr algn="ctr">
                <a:buSzPct val="95000"/>
              </a:pPr>
              <a:r>
                <a:rPr lang="hu-HU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és/vagy képzési célú mobilitás</a:t>
              </a:r>
              <a:endParaRPr lang="hu-HU" sz="2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2" name="Folyamatábra: Feldolgozás 61"/>
          <p:cNvSpPr/>
          <p:nvPr/>
        </p:nvSpPr>
        <p:spPr>
          <a:xfrm>
            <a:off x="490022" y="5886818"/>
            <a:ext cx="3721493" cy="509566"/>
          </a:xfrm>
          <a:prstGeom prst="flowChartProcess">
            <a:avLst/>
          </a:prstGeom>
          <a:solidFill>
            <a:srgbClr val="048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4412756" y="4999279"/>
            <a:ext cx="7206329" cy="1507547"/>
            <a:chOff x="4412756" y="5333390"/>
            <a:chExt cx="7206329" cy="1507547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4412756" y="5333390"/>
              <a:ext cx="7206329" cy="784306"/>
              <a:chOff x="4412756" y="5553190"/>
              <a:chExt cx="7206329" cy="784306"/>
            </a:xfrm>
          </p:grpSpPr>
          <p:sp>
            <p:nvSpPr>
              <p:cNvPr id="42" name="Szövegdoboz 41"/>
              <p:cNvSpPr txBox="1"/>
              <p:nvPr/>
            </p:nvSpPr>
            <p:spPr>
              <a:xfrm>
                <a:off x="4412756" y="5553190"/>
                <a:ext cx="7206329" cy="4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00"/>
                  </a:lnSpc>
                  <a:spcBef>
                    <a:spcPts val="1000"/>
                  </a:spcBef>
                  <a:buSzPct val="95000"/>
                </a:pPr>
                <a:r>
                  <a:rPr lang="hu-HU" sz="3200" b="1" dirty="0">
                    <a:solidFill>
                      <a:srgbClr val="165488"/>
                    </a:solidFill>
                    <a:cs typeface="Arial" panose="020B0604020202020204" pitchFamily="34" charset="0"/>
                  </a:rPr>
                  <a:t>További információk:</a:t>
                </a:r>
              </a:p>
            </p:txBody>
          </p:sp>
          <p:sp>
            <p:nvSpPr>
              <p:cNvPr id="43" name="Szövegdoboz 42"/>
              <p:cNvSpPr txBox="1"/>
              <p:nvPr/>
            </p:nvSpPr>
            <p:spPr>
              <a:xfrm>
                <a:off x="4412756" y="5860442"/>
                <a:ext cx="691457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600" dirty="0" smtClean="0">
                    <a:solidFill>
                      <a:srgbClr val="048FD9"/>
                    </a:solidFill>
                    <a:latin typeface="+mj-lt"/>
                    <a:cs typeface="Arial" panose="020B0604020202020204" pitchFamily="34" charset="0"/>
                  </a:rPr>
                  <a:t>intézményi </a:t>
                </a:r>
                <a:r>
                  <a:rPr lang="hu-HU" sz="2600" b="1" dirty="0">
                    <a:solidFill>
                      <a:srgbClr val="048FD9"/>
                    </a:solidFill>
                    <a:cs typeface="Arial" panose="020B0604020202020204" pitchFamily="34" charset="0"/>
                  </a:rPr>
                  <a:t>Erasmus+ honlapok</a:t>
                </a:r>
              </a:p>
            </p:txBody>
          </p:sp>
        </p:grpSp>
        <p:sp>
          <p:nvSpPr>
            <p:cNvPr id="63" name="Szövegdoboz 62"/>
            <p:cNvSpPr txBox="1"/>
            <p:nvPr/>
          </p:nvSpPr>
          <p:spPr>
            <a:xfrm>
              <a:off x="4412756" y="6030459"/>
              <a:ext cx="6914576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048FD9"/>
                  </a:solidFill>
                  <a:cs typeface="Arial" panose="020B0604020202020204" pitchFamily="34" charset="0"/>
                </a:rPr>
                <a:t>tka.hu</a:t>
              </a: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hu-HU" sz="2600" dirty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» Pályázatok </a:t>
              </a:r>
              <a:r>
                <a:rPr lang="hu-HU" sz="2600" dirty="0">
                  <a:solidFill>
                    <a:srgbClr val="048FD9"/>
                  </a:solidFill>
                  <a:cs typeface="Arial" panose="020B0604020202020204" pitchFamily="34" charset="0"/>
                </a:rPr>
                <a:t>»</a:t>
              </a: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hu-HU" sz="2600" dirty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Erasmus+ </a:t>
              </a: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/>
              </a:r>
              <a:b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hu-HU" sz="2600" dirty="0" smtClean="0">
                  <a:solidFill>
                    <a:srgbClr val="048FD9"/>
                  </a:solidFill>
                  <a:cs typeface="Arial" panose="020B0604020202020204" pitchFamily="34" charset="0"/>
                </a:rPr>
                <a:t>»</a:t>
              </a: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 Nemzetközi kreditmobilitás</a:t>
              </a:r>
            </a:p>
          </p:txBody>
        </p:sp>
      </p:grpSp>
      <p:grpSp>
        <p:nvGrpSpPr>
          <p:cNvPr id="59" name="Csoportba foglalás 58"/>
          <p:cNvGrpSpPr/>
          <p:nvPr/>
        </p:nvGrpSpPr>
        <p:grpSpPr>
          <a:xfrm>
            <a:off x="490022" y="5264748"/>
            <a:ext cx="1731978" cy="1522914"/>
            <a:chOff x="8676812" y="4132385"/>
            <a:chExt cx="3430196" cy="3016141"/>
          </a:xfrm>
        </p:grpSpPr>
        <p:sp>
          <p:nvSpPr>
            <p:cNvPr id="60" name="Téglalap 59"/>
            <p:cNvSpPr/>
            <p:nvPr/>
          </p:nvSpPr>
          <p:spPr>
            <a:xfrm rot="5400000">
              <a:off x="9885241" y="4151830"/>
              <a:ext cx="1013337" cy="3430196"/>
            </a:xfrm>
            <a:prstGeom prst="rect">
              <a:avLst/>
            </a:prstGeom>
            <a:solidFill>
              <a:srgbClr val="12B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Téglalap 60"/>
            <p:cNvSpPr/>
            <p:nvPr/>
          </p:nvSpPr>
          <p:spPr>
            <a:xfrm rot="10800000">
              <a:off x="9935435" y="4132385"/>
              <a:ext cx="1013337" cy="3016141"/>
            </a:xfrm>
            <a:prstGeom prst="rect">
              <a:avLst/>
            </a:prstGeom>
            <a:solidFill>
              <a:srgbClr val="12B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9" name="Kép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330" y="513014"/>
            <a:ext cx="1543431" cy="4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b="20711"/>
          <a:stretch/>
        </p:blipFill>
        <p:spPr>
          <a:xfrm>
            <a:off x="465993" y="1414944"/>
            <a:ext cx="3664608" cy="4408496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377296"/>
            <a:ext cx="985705" cy="849746"/>
          </a:xfrm>
          <a:prstGeom prst="triangle">
            <a:avLst/>
          </a:prstGeom>
          <a:solidFill>
            <a:srgbClr val="B31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17534" y="1415049"/>
            <a:ext cx="7440745" cy="788290"/>
            <a:chOff x="4417534" y="1566867"/>
            <a:chExt cx="7440745" cy="788290"/>
          </a:xfrm>
        </p:grpSpPr>
        <p:sp>
          <p:nvSpPr>
            <p:cNvPr id="42" name="Szövegdoboz 41"/>
            <p:cNvSpPr txBox="1"/>
            <p:nvPr/>
          </p:nvSpPr>
          <p:spPr>
            <a:xfrm>
              <a:off x="4417535" y="1566867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B31080"/>
                  </a:solidFill>
                  <a:cs typeface="Arial" panose="020B0604020202020204" pitchFamily="34" charset="0"/>
                </a:rPr>
                <a:t>Pályázható munkaformák:</a:t>
              </a:r>
              <a:endParaRPr lang="hu-HU" sz="2400" b="1" dirty="0">
                <a:solidFill>
                  <a:srgbClr val="B31080"/>
                </a:solidFill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4417534" y="1878103"/>
              <a:ext cx="744074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tanulmányút</a:t>
              </a:r>
              <a:r>
                <a:rPr lang="hu-HU" sz="2600" b="1" dirty="0">
                  <a:solidFill>
                    <a:srgbClr val="EB5F3A"/>
                  </a:solidFill>
                  <a:cs typeface="Arial" panose="020B0604020202020204" pitchFamily="34" charset="0"/>
                </a:rPr>
                <a:t>, </a:t>
              </a: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kutatási projektek, nyári egyetem</a:t>
              </a:r>
              <a:endParaRPr lang="hu-HU" sz="2600" b="1" dirty="0">
                <a:solidFill>
                  <a:srgbClr val="EB5F3A"/>
                </a:solidFill>
              </a:endParaRPr>
            </a:p>
          </p:txBody>
        </p:sp>
      </p:grpSp>
      <p:sp>
        <p:nvSpPr>
          <p:cNvPr id="44" name="Cím 1"/>
          <p:cNvSpPr txBox="1">
            <a:spLocks/>
          </p:cNvSpPr>
          <p:nvPr/>
        </p:nvSpPr>
        <p:spPr>
          <a:xfrm>
            <a:off x="1047354" y="511002"/>
            <a:ext cx="11056662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EE6500"/>
                </a:solidFill>
                <a:latin typeface="+mn-lt"/>
                <a:cs typeface="Arial" panose="020B0604020202020204" pitchFamily="34" charset="0"/>
              </a:rPr>
              <a:t>ÁLLAMKÖZI</a:t>
            </a:r>
            <a:r>
              <a:rPr lang="hu-HU" sz="22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ÖSZTÖNDÍJAK</a:t>
            </a:r>
            <a:endParaRPr lang="hu-HU" sz="3600" spc="80" dirty="0">
              <a:solidFill>
                <a:srgbClr val="EE6500"/>
              </a:solidFill>
              <a:cs typeface="Arial" panose="020B0604020202020204" pitchFamily="34" charset="0"/>
            </a:endParaRPr>
          </a:p>
        </p:txBody>
      </p:sp>
      <p:grpSp>
        <p:nvGrpSpPr>
          <p:cNvPr id="45" name="Csoportba foglalás 44"/>
          <p:cNvGrpSpPr/>
          <p:nvPr/>
        </p:nvGrpSpPr>
        <p:grpSpPr>
          <a:xfrm>
            <a:off x="295038" y="1279747"/>
            <a:ext cx="1958513" cy="1958513"/>
            <a:chOff x="118181" y="1139885"/>
            <a:chExt cx="1958513" cy="1958513"/>
          </a:xfrm>
        </p:grpSpPr>
        <p:sp>
          <p:nvSpPr>
            <p:cNvPr id="46" name="Ellipszis 45"/>
            <p:cNvSpPr/>
            <p:nvPr/>
          </p:nvSpPr>
          <p:spPr>
            <a:xfrm>
              <a:off x="118181" y="1139885"/>
              <a:ext cx="1958513" cy="1958513"/>
            </a:xfrm>
            <a:prstGeom prst="ellipse">
              <a:avLst/>
            </a:prstGeom>
            <a:solidFill>
              <a:srgbClr val="395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Szövegdoboz 46"/>
            <p:cNvSpPr txBox="1"/>
            <p:nvPr/>
          </p:nvSpPr>
          <p:spPr>
            <a:xfrm>
              <a:off x="118181" y="1723471"/>
              <a:ext cx="19585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Határtalan</a:t>
              </a:r>
            </a:p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lehetőségek</a:t>
              </a:r>
              <a:endParaRPr lang="hu-H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4417535" y="3536544"/>
            <a:ext cx="7206329" cy="797453"/>
            <a:chOff x="4417535" y="3621122"/>
            <a:chExt cx="7206329" cy="797453"/>
          </a:xfrm>
        </p:grpSpPr>
        <p:sp>
          <p:nvSpPr>
            <p:cNvPr id="49" name="Szövegdoboz 48"/>
            <p:cNvSpPr txBox="1"/>
            <p:nvPr/>
          </p:nvSpPr>
          <p:spPr>
            <a:xfrm>
              <a:off x="4417535" y="362112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B31080"/>
                  </a:solidFill>
                  <a:cs typeface="Arial" panose="020B0604020202020204" pitchFamily="34" charset="0"/>
                </a:rPr>
                <a:t>Célországok:</a:t>
              </a:r>
              <a:endParaRPr lang="hu-HU" sz="2400" b="1" dirty="0">
                <a:solidFill>
                  <a:srgbClr val="B31080"/>
                </a:solidFill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4417535" y="394152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a világ mintegy</a:t>
              </a:r>
              <a:r>
                <a:rPr lang="hu-HU" sz="2600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25 országa</a:t>
              </a:r>
              <a:endParaRPr lang="hu-HU" sz="2600" b="1" dirty="0">
                <a:solidFill>
                  <a:srgbClr val="EB5F3A"/>
                </a:solidFill>
              </a:endParaRP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417535" y="4407055"/>
            <a:ext cx="7206329" cy="799213"/>
            <a:chOff x="4417535" y="4513592"/>
            <a:chExt cx="7206329" cy="799213"/>
          </a:xfrm>
        </p:grpSpPr>
        <p:sp>
          <p:nvSpPr>
            <p:cNvPr id="53" name="Szövegdoboz 52"/>
            <p:cNvSpPr txBox="1"/>
            <p:nvPr/>
          </p:nvSpPr>
          <p:spPr>
            <a:xfrm>
              <a:off x="4417535" y="451359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B31080"/>
                  </a:solidFill>
                  <a:cs typeface="Arial" panose="020B0604020202020204" pitchFamily="34" charset="0"/>
                </a:rPr>
                <a:t>Pályázni</a:t>
              </a:r>
              <a:endParaRPr lang="hu-HU" sz="2400" b="1" dirty="0">
                <a:solidFill>
                  <a:srgbClr val="B31080"/>
                </a:solidFill>
              </a:endParaRPr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4417535" y="483575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a</a:t>
              </a: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 scholarship.hu </a:t>
              </a:r>
              <a:r>
                <a:rPr lang="hu-HU" sz="2600" dirty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oldalon kell</a:t>
              </a: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4417535" y="2278141"/>
            <a:ext cx="7206329" cy="1161929"/>
            <a:chOff x="4417535" y="2384626"/>
            <a:chExt cx="7206329" cy="1161929"/>
          </a:xfrm>
        </p:grpSpPr>
        <p:sp>
          <p:nvSpPr>
            <p:cNvPr id="48" name="Szövegdoboz 47"/>
            <p:cNvSpPr txBox="1"/>
            <p:nvPr/>
          </p:nvSpPr>
          <p:spPr>
            <a:xfrm>
              <a:off x="4417535" y="2384626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B31080"/>
                  </a:solidFill>
                  <a:cs typeface="Arial" panose="020B0604020202020204" pitchFamily="34" charset="0"/>
                </a:rPr>
                <a:t>Pályázható időtartam:</a:t>
              </a:r>
              <a:endParaRPr lang="hu-HU" sz="2400" b="1" dirty="0">
                <a:solidFill>
                  <a:srgbClr val="B31080"/>
                </a:solidFill>
              </a:endParaRPr>
            </a:p>
          </p:txBody>
        </p:sp>
        <p:grpSp>
          <p:nvGrpSpPr>
            <p:cNvPr id="55" name="Csoportba foglalás 54"/>
            <p:cNvGrpSpPr/>
            <p:nvPr/>
          </p:nvGrpSpPr>
          <p:grpSpPr>
            <a:xfrm>
              <a:off x="4417535" y="2706785"/>
              <a:ext cx="6914576" cy="839770"/>
              <a:chOff x="4417535" y="2789081"/>
              <a:chExt cx="6914576" cy="839770"/>
            </a:xfrm>
          </p:grpSpPr>
          <p:sp>
            <p:nvSpPr>
              <p:cNvPr id="56" name="Szövegdoboz 55"/>
              <p:cNvSpPr txBox="1"/>
              <p:nvPr/>
            </p:nvSpPr>
            <p:spPr>
              <a:xfrm>
                <a:off x="4417535" y="2789081"/>
                <a:ext cx="691457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600" dirty="0" smtClean="0">
                    <a:solidFill>
                      <a:srgbClr val="EB5F3A"/>
                    </a:solidFill>
                    <a:latin typeface="+mj-lt"/>
                    <a:cs typeface="Arial" panose="020B0604020202020204" pitchFamily="34" charset="0"/>
                  </a:rPr>
                  <a:t>tanulmányút:</a:t>
                </a:r>
                <a:r>
                  <a:rPr lang="hu-HU" sz="2600" b="1" dirty="0" smtClean="0">
                    <a:solidFill>
                      <a:srgbClr val="EB5F3A"/>
                    </a:solidFill>
                    <a:cs typeface="Arial" panose="020B0604020202020204" pitchFamily="34" charset="0"/>
                  </a:rPr>
                  <a:t> maximum 12 hónap</a:t>
                </a:r>
                <a:endParaRPr lang="hu-HU" sz="2600" b="1" dirty="0">
                  <a:solidFill>
                    <a:srgbClr val="EB5F3A"/>
                  </a:solidFill>
                </a:endParaRPr>
              </a:p>
            </p:txBody>
          </p:sp>
          <p:sp>
            <p:nvSpPr>
              <p:cNvPr id="57" name="Szövegdoboz 56"/>
              <p:cNvSpPr txBox="1"/>
              <p:nvPr/>
            </p:nvSpPr>
            <p:spPr>
              <a:xfrm>
                <a:off x="4417535" y="3151797"/>
                <a:ext cx="691457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600" dirty="0" smtClean="0">
                    <a:solidFill>
                      <a:srgbClr val="EB5F3A"/>
                    </a:solidFill>
                    <a:latin typeface="+mj-lt"/>
                    <a:cs typeface="Arial" panose="020B0604020202020204" pitchFamily="34" charset="0"/>
                  </a:rPr>
                  <a:t>nyári egyetem:</a:t>
                </a:r>
                <a:r>
                  <a:rPr lang="hu-HU" sz="2600" b="1" dirty="0" smtClean="0">
                    <a:solidFill>
                      <a:srgbClr val="EB5F3A"/>
                    </a:solidFill>
                    <a:cs typeface="Arial" panose="020B0604020202020204" pitchFamily="34" charset="0"/>
                  </a:rPr>
                  <a:t> 2-4 hét</a:t>
                </a:r>
                <a:endParaRPr lang="hu-HU" sz="2600" b="1" dirty="0">
                  <a:solidFill>
                    <a:srgbClr val="EB5F3A"/>
                  </a:solidFill>
                </a:endParaRPr>
              </a:p>
            </p:txBody>
          </p:sp>
        </p:grpSp>
      </p:grpSp>
      <p:pic>
        <p:nvPicPr>
          <p:cNvPr id="61" name="Kép 6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61" y="199465"/>
            <a:ext cx="964628" cy="964628"/>
          </a:xfrm>
          <a:prstGeom prst="rect">
            <a:avLst/>
          </a:prstGeom>
        </p:spPr>
      </p:pic>
      <p:sp>
        <p:nvSpPr>
          <p:cNvPr id="62" name="Téglalap 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86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4412755" y="5305451"/>
            <a:ext cx="7445523" cy="1141343"/>
            <a:chOff x="4412755" y="5333390"/>
            <a:chExt cx="7445523" cy="1141343"/>
          </a:xfrm>
        </p:grpSpPr>
        <p:sp>
          <p:nvSpPr>
            <p:cNvPr id="33" name="Szövegdoboz 32"/>
            <p:cNvSpPr txBox="1"/>
            <p:nvPr/>
          </p:nvSpPr>
          <p:spPr>
            <a:xfrm>
              <a:off x="4412756" y="533339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B31080"/>
                  </a:solidFill>
                  <a:cs typeface="Arial" panose="020B0604020202020204" pitchFamily="34" charset="0"/>
                </a:rPr>
                <a:t>További információk:</a:t>
              </a: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4412755" y="5664255"/>
              <a:ext cx="744552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>
                  <a:solidFill>
                    <a:srgbClr val="EB5F3A"/>
                  </a:solidFill>
                  <a:cs typeface="Arial" panose="020B0604020202020204" pitchFamily="34" charset="0"/>
                </a:rPr>
                <a:t>tka.hu</a:t>
              </a:r>
              <a:r>
                <a:rPr lang="hu-HU" sz="2600" dirty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 » Államközi Ösztöndíjak » Pályázati dokumentumok</a:t>
              </a:r>
            </a:p>
          </p:txBody>
        </p:sp>
      </p:grpSp>
      <p:sp>
        <p:nvSpPr>
          <p:cNvPr id="63" name="Folyamatábra: Feldolgozás 62"/>
          <p:cNvSpPr/>
          <p:nvPr/>
        </p:nvSpPr>
        <p:spPr>
          <a:xfrm>
            <a:off x="465992" y="5749924"/>
            <a:ext cx="3675185" cy="575791"/>
          </a:xfrm>
          <a:prstGeom prst="flowChartProcess">
            <a:avLst/>
          </a:prstGeom>
          <a:solidFill>
            <a:srgbClr val="B31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286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t="1917" r="29854" b="3437"/>
          <a:stretch/>
        </p:blipFill>
        <p:spPr>
          <a:xfrm>
            <a:off x="470104" y="1397977"/>
            <a:ext cx="3690416" cy="4809393"/>
          </a:xfrm>
          <a:prstGeom prst="rect">
            <a:avLst/>
          </a:prstGeom>
        </p:spPr>
      </p:pic>
      <p:sp>
        <p:nvSpPr>
          <p:cNvPr id="26" name="Háromszög 25"/>
          <p:cNvSpPr/>
          <p:nvPr/>
        </p:nvSpPr>
        <p:spPr>
          <a:xfrm rot="5400000">
            <a:off x="-92570" y="377296"/>
            <a:ext cx="985705" cy="849746"/>
          </a:xfrm>
          <a:prstGeom prst="triangle">
            <a:avLst/>
          </a:prstGeom>
          <a:solidFill>
            <a:srgbClr val="C1A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4417535" y="1423427"/>
            <a:ext cx="6914576" cy="1129918"/>
            <a:chOff x="4417535" y="1566867"/>
            <a:chExt cx="6914576" cy="1129918"/>
          </a:xfrm>
        </p:grpSpPr>
        <p:sp>
          <p:nvSpPr>
            <p:cNvPr id="31" name="Szövegdoboz 30"/>
            <p:cNvSpPr txBox="1"/>
            <p:nvPr/>
          </p:nvSpPr>
          <p:spPr>
            <a:xfrm>
              <a:off x="4417536" y="1566867"/>
              <a:ext cx="6010142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Pályázható munkaforma:</a:t>
              </a:r>
              <a:endParaRPr lang="hu-HU" sz="2600" dirty="0">
                <a:solidFill>
                  <a:srgbClr val="B31080"/>
                </a:solidFill>
                <a:latin typeface="+mj-lt"/>
              </a:endParaRPr>
            </a:p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endParaRPr lang="hu-HU" sz="2400" b="1" dirty="0">
                <a:solidFill>
                  <a:srgbClr val="395AA6"/>
                </a:solidFill>
              </a:endParaRP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4417535" y="1932986"/>
              <a:ext cx="6914576" cy="76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600"/>
                </a:lnSpc>
                <a:spcBef>
                  <a:spcPts val="6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kutatói tanulmányút, </a:t>
              </a:r>
              <a:br>
                <a:rPr lang="hu-HU" sz="26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</a:br>
              <a:r>
                <a:rPr lang="hu-HU" sz="2600" dirty="0">
                  <a:solidFill>
                    <a:srgbClr val="E86215"/>
                  </a:solidFill>
                  <a:latin typeface="+mj-lt"/>
                  <a:cs typeface="Arial" panose="020B0604020202020204" pitchFamily="34" charset="0"/>
                </a:rPr>
                <a:t>osztrák-magyar kapcsolattörténet</a:t>
              </a:r>
            </a:p>
          </p:txBody>
        </p:sp>
      </p:grpSp>
      <p:sp>
        <p:nvSpPr>
          <p:cNvPr id="35" name="Cím 1"/>
          <p:cNvSpPr txBox="1">
            <a:spLocks/>
          </p:cNvSpPr>
          <p:nvPr/>
        </p:nvSpPr>
        <p:spPr>
          <a:xfrm>
            <a:off x="1047354" y="511002"/>
            <a:ext cx="11056662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C1A708"/>
                </a:solidFill>
                <a:latin typeface="+mn-lt"/>
                <a:cs typeface="Arial" panose="020B0604020202020204" pitchFamily="34" charset="0"/>
              </a:rPr>
              <a:t>COLLEGIUM HUNGARICUM </a:t>
            </a:r>
            <a:r>
              <a:rPr lang="hu-HU" sz="3600" spc="80" dirty="0" smtClean="0">
                <a:solidFill>
                  <a:srgbClr val="C1A708"/>
                </a:solidFill>
                <a:cs typeface="Arial" panose="020B0604020202020204" pitchFamily="34" charset="0"/>
              </a:rPr>
              <a:t>ÖSZTÖNDÍJ</a:t>
            </a:r>
            <a:endParaRPr lang="hu-HU" sz="3600" spc="80" dirty="0">
              <a:solidFill>
                <a:srgbClr val="C1A708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4412756" y="3504059"/>
            <a:ext cx="7206329" cy="771076"/>
            <a:chOff x="4412756" y="3647499"/>
            <a:chExt cx="7206329" cy="771076"/>
          </a:xfrm>
        </p:grpSpPr>
        <p:sp>
          <p:nvSpPr>
            <p:cNvPr id="45" name="Szövegdoboz 44"/>
            <p:cNvSpPr txBox="1"/>
            <p:nvPr/>
          </p:nvSpPr>
          <p:spPr>
            <a:xfrm>
              <a:off x="4412756" y="3647499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Célország:</a:t>
              </a:r>
              <a:endParaRPr lang="hu-HU" sz="2400" b="1" dirty="0">
                <a:solidFill>
                  <a:srgbClr val="395AA6"/>
                </a:solidFill>
              </a:endParaRPr>
            </a:p>
          </p:txBody>
        </p:sp>
        <p:sp>
          <p:nvSpPr>
            <p:cNvPr id="58" name="Szövegdoboz 57"/>
            <p:cNvSpPr txBox="1"/>
            <p:nvPr/>
          </p:nvSpPr>
          <p:spPr>
            <a:xfrm>
              <a:off x="4417535" y="394152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Ausztria </a:t>
              </a:r>
              <a:r>
                <a:rPr lang="hu-HU" sz="2600" dirty="0" smtClean="0">
                  <a:solidFill>
                    <a:srgbClr val="E86215"/>
                  </a:solidFill>
                  <a:latin typeface="+mj-lt"/>
                  <a:cs typeface="Arial" panose="020B0604020202020204" pitchFamily="34" charset="0"/>
                </a:rPr>
                <a:t>(Bécs, Collegium Hungaricum)</a:t>
              </a:r>
              <a:endParaRPr lang="hu-HU" sz="2600" dirty="0">
                <a:solidFill>
                  <a:srgbClr val="E86215"/>
                </a:solidFill>
                <a:latin typeface="+mj-lt"/>
              </a:endParaRPr>
            </a:p>
          </p:txBody>
        </p:sp>
      </p:grpSp>
      <p:grpSp>
        <p:nvGrpSpPr>
          <p:cNvPr id="62" name="Csoportba foglalás 61"/>
          <p:cNvGrpSpPr/>
          <p:nvPr/>
        </p:nvGrpSpPr>
        <p:grpSpPr>
          <a:xfrm>
            <a:off x="4417535" y="2562499"/>
            <a:ext cx="7206329" cy="843173"/>
            <a:chOff x="4417535" y="2384626"/>
            <a:chExt cx="7206329" cy="843173"/>
          </a:xfrm>
        </p:grpSpPr>
        <p:sp>
          <p:nvSpPr>
            <p:cNvPr id="63" name="Szövegdoboz 62"/>
            <p:cNvSpPr txBox="1"/>
            <p:nvPr/>
          </p:nvSpPr>
          <p:spPr>
            <a:xfrm>
              <a:off x="4417535" y="2384626"/>
              <a:ext cx="7206329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Időtartam:</a:t>
              </a:r>
              <a:endParaRPr lang="hu-HU" sz="2400" b="1" dirty="0">
                <a:solidFill>
                  <a:srgbClr val="395AA6"/>
                </a:solidFill>
              </a:endParaRPr>
            </a:p>
          </p:txBody>
        </p:sp>
        <p:sp>
          <p:nvSpPr>
            <p:cNvPr id="64" name="Szövegdoboz 63"/>
            <p:cNvSpPr txBox="1"/>
            <p:nvPr/>
          </p:nvSpPr>
          <p:spPr>
            <a:xfrm>
              <a:off x="4417535" y="2750745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1-4 hónap</a:t>
              </a:r>
              <a:endParaRPr lang="hu-HU" sz="2600" b="1" dirty="0">
                <a:solidFill>
                  <a:srgbClr val="E86215"/>
                </a:solidFill>
              </a:endParaRPr>
            </a:p>
          </p:txBody>
        </p:sp>
      </p:grpSp>
      <p:sp>
        <p:nvSpPr>
          <p:cNvPr id="69" name="Téglalap 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86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280566" y="1279747"/>
            <a:ext cx="1972985" cy="1958513"/>
            <a:chOff x="103709" y="1139885"/>
            <a:chExt cx="1972985" cy="1958513"/>
          </a:xfrm>
        </p:grpSpPr>
        <p:sp>
          <p:nvSpPr>
            <p:cNvPr id="29" name="Ellipszis 28"/>
            <p:cNvSpPr/>
            <p:nvPr/>
          </p:nvSpPr>
          <p:spPr>
            <a:xfrm>
              <a:off x="118181" y="1139885"/>
              <a:ext cx="1958513" cy="1958513"/>
            </a:xfrm>
            <a:prstGeom prst="ellipse">
              <a:avLst/>
            </a:prstGeom>
            <a:solidFill>
              <a:srgbClr val="F9E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103709" y="1652387"/>
              <a:ext cx="1958513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buSzPct val="95000"/>
              </a:pPr>
              <a:r>
                <a:rPr lang="hu-HU" sz="2800" b="1" dirty="0" smtClean="0">
                  <a:solidFill>
                    <a:srgbClr val="C1A708"/>
                  </a:solidFill>
                  <a:cs typeface="Arial" panose="020B0604020202020204" pitchFamily="34" charset="0"/>
                </a:rPr>
                <a:t>Kutatás </a:t>
              </a:r>
            </a:p>
            <a:p>
              <a:pPr algn="ctr">
                <a:lnSpc>
                  <a:spcPct val="90000"/>
                </a:lnSpc>
                <a:buSzPct val="95000"/>
              </a:pPr>
              <a:r>
                <a:rPr lang="hu-HU" sz="2800" b="1" dirty="0" smtClean="0">
                  <a:solidFill>
                    <a:srgbClr val="C1A708"/>
                  </a:solidFill>
                  <a:cs typeface="Arial" panose="020B0604020202020204" pitchFamily="34" charset="0"/>
                </a:rPr>
                <a:t>Bécsben</a:t>
              </a:r>
              <a:endParaRPr lang="hu-HU" sz="2800" b="1" dirty="0">
                <a:solidFill>
                  <a:srgbClr val="C1A70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Csoportba foglalás 32"/>
          <p:cNvGrpSpPr/>
          <p:nvPr/>
        </p:nvGrpSpPr>
        <p:grpSpPr>
          <a:xfrm>
            <a:off x="4417535" y="4317397"/>
            <a:ext cx="7206329" cy="799213"/>
            <a:chOff x="4417535" y="4513592"/>
            <a:chExt cx="7206329" cy="799213"/>
          </a:xfrm>
        </p:grpSpPr>
        <p:sp>
          <p:nvSpPr>
            <p:cNvPr id="40" name="Szövegdoboz 39"/>
            <p:cNvSpPr txBox="1"/>
            <p:nvPr/>
          </p:nvSpPr>
          <p:spPr>
            <a:xfrm>
              <a:off x="4417535" y="451359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395AA6"/>
                  </a:solidFill>
                  <a:cs typeface="Arial" panose="020B0604020202020204" pitchFamily="34" charset="0"/>
                </a:rPr>
                <a:t>Pályázni</a:t>
              </a: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4417535" y="483575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E86215"/>
                  </a:solidFill>
                  <a:latin typeface="+mj-lt"/>
                  <a:cs typeface="Arial" panose="020B0604020202020204" pitchFamily="34" charset="0"/>
                </a:rPr>
                <a:t>a</a:t>
              </a:r>
              <a:r>
                <a:rPr lang="hu-HU" sz="26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 scholarship.hu</a:t>
              </a: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dirty="0">
                  <a:solidFill>
                    <a:srgbClr val="E86215"/>
                  </a:solidFill>
                  <a:latin typeface="+mj-lt"/>
                  <a:cs typeface="Arial" panose="020B0604020202020204" pitchFamily="34" charset="0"/>
                </a:rPr>
                <a:t>oldalon kell</a:t>
              </a:r>
            </a:p>
          </p:txBody>
        </p:sp>
      </p:grpSp>
      <p:grpSp>
        <p:nvGrpSpPr>
          <p:cNvPr id="43" name="Csoportba foglalás 42"/>
          <p:cNvGrpSpPr/>
          <p:nvPr/>
        </p:nvGrpSpPr>
        <p:grpSpPr>
          <a:xfrm>
            <a:off x="4412755" y="5162011"/>
            <a:ext cx="7445523" cy="1141343"/>
            <a:chOff x="4412755" y="5333390"/>
            <a:chExt cx="7445523" cy="1141343"/>
          </a:xfrm>
        </p:grpSpPr>
        <p:sp>
          <p:nvSpPr>
            <p:cNvPr id="46" name="Szövegdoboz 45"/>
            <p:cNvSpPr txBox="1"/>
            <p:nvPr/>
          </p:nvSpPr>
          <p:spPr>
            <a:xfrm>
              <a:off x="4412756" y="533339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395AA6"/>
                  </a:solidFill>
                  <a:cs typeface="Arial" panose="020B0604020202020204" pitchFamily="34" charset="0"/>
                </a:rPr>
                <a:t>További információk:</a:t>
              </a:r>
            </a:p>
          </p:txBody>
        </p:sp>
        <p:sp>
          <p:nvSpPr>
            <p:cNvPr id="47" name="Szövegdoboz 46"/>
            <p:cNvSpPr txBox="1"/>
            <p:nvPr/>
          </p:nvSpPr>
          <p:spPr>
            <a:xfrm>
              <a:off x="4412755" y="5664255"/>
              <a:ext cx="744552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>
                  <a:solidFill>
                    <a:srgbClr val="E86215"/>
                  </a:solidFill>
                  <a:cs typeface="Arial" panose="020B0604020202020204" pitchFamily="34" charset="0"/>
                </a:rPr>
                <a:t>tka.hu</a:t>
              </a:r>
              <a:r>
                <a:rPr lang="hu-HU" sz="2600" dirty="0">
                  <a:solidFill>
                    <a:srgbClr val="E86215"/>
                  </a:solidFill>
                  <a:latin typeface="+mj-lt"/>
                  <a:cs typeface="Arial" panose="020B0604020202020204" pitchFamily="34" charset="0"/>
                </a:rPr>
                <a:t> » Államközi Ösztöndíjak » Pályázati dokumentumok</a:t>
              </a:r>
            </a:p>
          </p:txBody>
        </p:sp>
      </p:grpSp>
      <p:sp>
        <p:nvSpPr>
          <p:cNvPr id="48" name="Folyamatábra: Feldolgozás 47"/>
          <p:cNvSpPr/>
          <p:nvPr/>
        </p:nvSpPr>
        <p:spPr>
          <a:xfrm>
            <a:off x="470105" y="5749924"/>
            <a:ext cx="3690416" cy="575791"/>
          </a:xfrm>
          <a:prstGeom prst="flowChartProcess">
            <a:avLst/>
          </a:prstGeom>
          <a:solidFill>
            <a:srgbClr val="C1A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310" y="252217"/>
            <a:ext cx="981104" cy="9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áromszög 29"/>
          <p:cNvSpPr/>
          <p:nvPr/>
        </p:nvSpPr>
        <p:spPr>
          <a:xfrm rot="5400000">
            <a:off x="-92570" y="377296"/>
            <a:ext cx="985705" cy="849746"/>
          </a:xfrm>
          <a:prstGeom prst="triangle">
            <a:avLst/>
          </a:prstGeom>
          <a:solidFill>
            <a:srgbClr val="C5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t="413" r="17272" b="-14456"/>
          <a:stretch/>
        </p:blipFill>
        <p:spPr>
          <a:xfrm>
            <a:off x="465992" y="1397977"/>
            <a:ext cx="3692769" cy="4983970"/>
          </a:xfrm>
          <a:prstGeom prst="rect">
            <a:avLst/>
          </a:prstGeom>
        </p:spPr>
      </p:pic>
      <p:sp>
        <p:nvSpPr>
          <p:cNvPr id="35" name="Folyamatábra: Feldolgozás 34"/>
          <p:cNvSpPr/>
          <p:nvPr/>
        </p:nvSpPr>
        <p:spPr>
          <a:xfrm>
            <a:off x="470105" y="5749924"/>
            <a:ext cx="3690416" cy="575791"/>
          </a:xfrm>
          <a:prstGeom prst="flowChartProcess">
            <a:avLst/>
          </a:prstGeom>
          <a:solidFill>
            <a:srgbClr val="C5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4417535" y="1405497"/>
            <a:ext cx="6914576" cy="796749"/>
            <a:chOff x="4417535" y="1566867"/>
            <a:chExt cx="6914576" cy="796749"/>
          </a:xfrm>
        </p:grpSpPr>
        <p:sp>
          <p:nvSpPr>
            <p:cNvPr id="29" name="Szövegdoboz 28"/>
            <p:cNvSpPr txBox="1"/>
            <p:nvPr/>
          </p:nvSpPr>
          <p:spPr>
            <a:xfrm>
              <a:off x="4417535" y="1566867"/>
              <a:ext cx="5632073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Pályázható munkaforma:</a:t>
              </a:r>
              <a:endParaRPr lang="hu-HU" sz="2400" b="1" dirty="0">
                <a:solidFill>
                  <a:srgbClr val="E86215"/>
                </a:solidFill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4417535" y="1886562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kutatói tanulmányút</a:t>
              </a:r>
              <a:endParaRPr lang="hu-HU" sz="2600" b="1" dirty="0">
                <a:solidFill>
                  <a:srgbClr val="395AA6"/>
                </a:solidFill>
              </a:endParaRPr>
            </a:p>
          </p:txBody>
        </p:sp>
      </p:grpSp>
      <p:sp>
        <p:nvSpPr>
          <p:cNvPr id="33" name="Cím 1"/>
          <p:cNvSpPr txBox="1">
            <a:spLocks/>
          </p:cNvSpPr>
          <p:nvPr/>
        </p:nvSpPr>
        <p:spPr>
          <a:xfrm>
            <a:off x="1047354" y="511002"/>
            <a:ext cx="11056662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B31080"/>
                </a:solidFill>
                <a:latin typeface="+mn-lt"/>
                <a:cs typeface="Arial" panose="020B0604020202020204" pitchFamily="34" charset="0"/>
              </a:rPr>
              <a:t>MAGYAR ÁLLAMI EÖTVÖS</a:t>
            </a:r>
            <a:r>
              <a:rPr lang="hu-HU" sz="22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B31080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rgbClr val="B31080"/>
                </a:solidFill>
                <a:cs typeface="Arial" panose="020B0604020202020204" pitchFamily="34" charset="0"/>
              </a:rPr>
              <a:t>ÖSZTÖNDÍJ</a:t>
            </a:r>
            <a:endParaRPr lang="hu-HU" sz="3600" spc="80" dirty="0">
              <a:solidFill>
                <a:srgbClr val="B31080"/>
              </a:solidFill>
              <a:cs typeface="Arial" panose="020B0604020202020204" pitchFamily="34" charset="0"/>
            </a:endParaRPr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295038" y="1279747"/>
            <a:ext cx="1958513" cy="1958513"/>
            <a:chOff x="118181" y="1139885"/>
            <a:chExt cx="1958513" cy="1958513"/>
          </a:xfrm>
        </p:grpSpPr>
        <p:sp>
          <p:nvSpPr>
            <p:cNvPr id="37" name="Ellipszis 36"/>
            <p:cNvSpPr/>
            <p:nvPr/>
          </p:nvSpPr>
          <p:spPr>
            <a:xfrm>
              <a:off x="118181" y="1139885"/>
              <a:ext cx="1958513" cy="1958513"/>
            </a:xfrm>
            <a:prstGeom prst="ellipse">
              <a:avLst/>
            </a:prstGeom>
            <a:solidFill>
              <a:srgbClr val="B31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118181" y="1435700"/>
              <a:ext cx="19585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Kutatás és művészet </a:t>
              </a:r>
              <a:b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a világ bármely országában</a:t>
              </a:r>
              <a:endParaRPr lang="hu-H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4417535" y="3230072"/>
            <a:ext cx="7206329" cy="778109"/>
            <a:chOff x="4417535" y="3621122"/>
            <a:chExt cx="7206329" cy="778109"/>
          </a:xfrm>
        </p:grpSpPr>
        <p:sp>
          <p:nvSpPr>
            <p:cNvPr id="41" name="Szövegdoboz 40"/>
            <p:cNvSpPr txBox="1"/>
            <p:nvPr/>
          </p:nvSpPr>
          <p:spPr>
            <a:xfrm>
              <a:off x="4417535" y="362112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Célországok:</a:t>
              </a:r>
              <a:endParaRPr lang="hu-HU" sz="2400" b="1" dirty="0">
                <a:solidFill>
                  <a:srgbClr val="E86215"/>
                </a:solidFill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4417535" y="3922177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a világ bármely országa</a:t>
              </a:r>
              <a:endParaRPr lang="hu-HU" sz="2600" b="1" dirty="0">
                <a:solidFill>
                  <a:srgbClr val="395AA6"/>
                </a:solidFill>
              </a:endParaRPr>
            </a:p>
          </p:txBody>
        </p:sp>
      </p:grpSp>
      <p:grpSp>
        <p:nvGrpSpPr>
          <p:cNvPr id="49" name="Csoportba foglalás 48"/>
          <p:cNvGrpSpPr/>
          <p:nvPr/>
        </p:nvGrpSpPr>
        <p:grpSpPr>
          <a:xfrm>
            <a:off x="4417535" y="2313475"/>
            <a:ext cx="7206329" cy="805541"/>
            <a:chOff x="4417535" y="2384626"/>
            <a:chExt cx="7206329" cy="805541"/>
          </a:xfrm>
        </p:grpSpPr>
        <p:sp>
          <p:nvSpPr>
            <p:cNvPr id="50" name="Szövegdoboz 49"/>
            <p:cNvSpPr txBox="1"/>
            <p:nvPr/>
          </p:nvSpPr>
          <p:spPr>
            <a:xfrm>
              <a:off x="4417535" y="2384626"/>
              <a:ext cx="7206329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Időtartam:</a:t>
              </a:r>
              <a:endParaRPr lang="hu-HU" sz="2400" b="1" dirty="0">
                <a:solidFill>
                  <a:srgbClr val="E86215"/>
                </a:solidFill>
              </a:endParaRP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4417535" y="2713113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3-6 hónap</a:t>
              </a:r>
              <a:endParaRPr lang="hu-HU" sz="2600" b="1" dirty="0">
                <a:solidFill>
                  <a:srgbClr val="395AA6"/>
                </a:solidFill>
              </a:endParaRPr>
            </a:p>
          </p:txBody>
        </p:sp>
      </p:grpSp>
      <p:sp>
        <p:nvSpPr>
          <p:cNvPr id="58" name="Téglalap 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86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5" name="Csoportba foglalás 44"/>
          <p:cNvGrpSpPr/>
          <p:nvPr/>
        </p:nvGrpSpPr>
        <p:grpSpPr>
          <a:xfrm>
            <a:off x="4417535" y="4127678"/>
            <a:ext cx="7206329" cy="799213"/>
            <a:chOff x="4417535" y="4513592"/>
            <a:chExt cx="7206329" cy="799213"/>
          </a:xfrm>
        </p:grpSpPr>
        <p:sp>
          <p:nvSpPr>
            <p:cNvPr id="59" name="Szövegdoboz 58"/>
            <p:cNvSpPr txBox="1"/>
            <p:nvPr/>
          </p:nvSpPr>
          <p:spPr>
            <a:xfrm>
              <a:off x="4417535" y="451359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E86215"/>
                  </a:solidFill>
                  <a:cs typeface="Arial" panose="020B0604020202020204" pitchFamily="34" charset="0"/>
                </a:rPr>
                <a:t>Pályázni</a:t>
              </a:r>
            </a:p>
          </p:txBody>
        </p:sp>
        <p:sp>
          <p:nvSpPr>
            <p:cNvPr id="60" name="Szövegdoboz 59"/>
            <p:cNvSpPr txBox="1"/>
            <p:nvPr/>
          </p:nvSpPr>
          <p:spPr>
            <a:xfrm>
              <a:off x="4417535" y="483575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a</a:t>
              </a: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 scholarship.hu</a:t>
              </a: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hu-HU" sz="2600" dirty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oldalon kell</a:t>
              </a:r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4412755" y="5054884"/>
            <a:ext cx="7445523" cy="1141343"/>
            <a:chOff x="4412755" y="5333390"/>
            <a:chExt cx="7445523" cy="1141343"/>
          </a:xfrm>
        </p:grpSpPr>
        <p:sp>
          <p:nvSpPr>
            <p:cNvPr id="62" name="Szövegdoboz 61"/>
            <p:cNvSpPr txBox="1"/>
            <p:nvPr/>
          </p:nvSpPr>
          <p:spPr>
            <a:xfrm>
              <a:off x="4412756" y="533339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E86215"/>
                  </a:solidFill>
                  <a:cs typeface="Arial" panose="020B0604020202020204" pitchFamily="34" charset="0"/>
                </a:rPr>
                <a:t>További információk:</a:t>
              </a:r>
            </a:p>
          </p:txBody>
        </p:sp>
        <p:sp>
          <p:nvSpPr>
            <p:cNvPr id="63" name="Szövegdoboz 62"/>
            <p:cNvSpPr txBox="1"/>
            <p:nvPr/>
          </p:nvSpPr>
          <p:spPr>
            <a:xfrm>
              <a:off x="4412755" y="5664255"/>
              <a:ext cx="744552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>
                  <a:solidFill>
                    <a:srgbClr val="395AA6"/>
                  </a:solidFill>
                  <a:cs typeface="Arial" panose="020B0604020202020204" pitchFamily="34" charset="0"/>
                </a:rPr>
                <a:t>tka.hu</a:t>
              </a:r>
              <a:r>
                <a:rPr lang="hu-HU" sz="2600" dirty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 » Államközi Ösztöndíjak » Pályázati dokumentumok</a:t>
              </a:r>
            </a:p>
          </p:txBody>
        </p:sp>
      </p:grpSp>
      <p:pic>
        <p:nvPicPr>
          <p:cNvPr id="75" name="Kép 7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991" y="243425"/>
            <a:ext cx="981104" cy="9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9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áromszög 33"/>
          <p:cNvSpPr/>
          <p:nvPr/>
        </p:nvSpPr>
        <p:spPr>
          <a:xfrm rot="5400000">
            <a:off x="-92570" y="377294"/>
            <a:ext cx="985705" cy="849746"/>
          </a:xfrm>
          <a:prstGeom prst="triangle">
            <a:avLst/>
          </a:prstGeom>
          <a:solidFill>
            <a:srgbClr val="39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-150" r="37091" b="50"/>
          <a:stretch/>
        </p:blipFill>
        <p:spPr>
          <a:xfrm>
            <a:off x="457200" y="1415562"/>
            <a:ext cx="3675185" cy="4343400"/>
          </a:xfrm>
          <a:prstGeom prst="rect">
            <a:avLst/>
          </a:prstGeom>
        </p:spPr>
      </p:pic>
      <p:sp>
        <p:nvSpPr>
          <p:cNvPr id="28" name="Téglalap 27"/>
          <p:cNvSpPr/>
          <p:nvPr/>
        </p:nvSpPr>
        <p:spPr>
          <a:xfrm>
            <a:off x="456556" y="5505648"/>
            <a:ext cx="3675829" cy="575791"/>
          </a:xfrm>
          <a:prstGeom prst="rect">
            <a:avLst/>
          </a:prstGeom>
          <a:solidFill>
            <a:srgbClr val="39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999460" y="511002"/>
            <a:ext cx="966560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E86215"/>
                </a:solidFill>
                <a:latin typeface="+mn-lt"/>
                <a:cs typeface="Arial" panose="020B0604020202020204" pitchFamily="34" charset="0"/>
              </a:rPr>
              <a:t>DAAD</a:t>
            </a:r>
            <a:r>
              <a:rPr lang="hu-HU" sz="2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E86215"/>
                </a:solidFill>
                <a:cs typeface="Arial" panose="020B0604020202020204" pitchFamily="34" charset="0"/>
              </a:rPr>
              <a:t>– </a:t>
            </a:r>
            <a:r>
              <a:rPr lang="hu-HU" sz="3000" cap="all" spc="80" dirty="0">
                <a:solidFill>
                  <a:srgbClr val="E86215"/>
                </a:solidFill>
                <a:cs typeface="Arial" panose="020B0604020202020204" pitchFamily="34" charset="0"/>
              </a:rPr>
              <a:t>NÉMET-MAGYAR PROJEKTALAPÚ </a:t>
            </a:r>
            <a:r>
              <a:rPr lang="hu-HU" sz="3000" cap="all" spc="80" dirty="0" smtClean="0">
                <a:solidFill>
                  <a:srgbClr val="E86215"/>
                </a:solidFill>
                <a:cs typeface="Arial" panose="020B0604020202020204" pitchFamily="34" charset="0"/>
              </a:rPr>
              <a:t>KUTATÓCSERE</a:t>
            </a:r>
            <a:endParaRPr lang="hu-HU" sz="3000" cap="all" spc="80" dirty="0">
              <a:solidFill>
                <a:srgbClr val="E86215"/>
              </a:solidFill>
              <a:cs typeface="Arial" panose="020B0604020202020204" pitchFamily="34" charset="0"/>
            </a:endParaRPr>
          </a:p>
        </p:txBody>
      </p:sp>
      <p:grpSp>
        <p:nvGrpSpPr>
          <p:cNvPr id="32" name="Csoportba foglalás 31"/>
          <p:cNvGrpSpPr/>
          <p:nvPr/>
        </p:nvGrpSpPr>
        <p:grpSpPr>
          <a:xfrm>
            <a:off x="165447" y="1130554"/>
            <a:ext cx="2166274" cy="2083631"/>
            <a:chOff x="73381" y="1151381"/>
            <a:chExt cx="2024186" cy="1932271"/>
          </a:xfrm>
        </p:grpSpPr>
        <p:sp>
          <p:nvSpPr>
            <p:cNvPr id="33" name="Ellipszis 32"/>
            <p:cNvSpPr/>
            <p:nvPr/>
          </p:nvSpPr>
          <p:spPr>
            <a:xfrm>
              <a:off x="73381" y="1151381"/>
              <a:ext cx="2024186" cy="1932271"/>
            </a:xfrm>
            <a:prstGeom prst="ellipse">
              <a:avLst/>
            </a:prstGeom>
            <a:solidFill>
              <a:srgbClr val="70A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109597" y="1572546"/>
              <a:ext cx="19585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Kutatási projektek Németországban</a:t>
              </a:r>
              <a:endParaRPr lang="hu-H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1" name="Téglalap 7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86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4417535" y="1405497"/>
            <a:ext cx="6914576" cy="796749"/>
            <a:chOff x="4417535" y="1566867"/>
            <a:chExt cx="6914576" cy="796749"/>
          </a:xfrm>
        </p:grpSpPr>
        <p:sp>
          <p:nvSpPr>
            <p:cNvPr id="36" name="Szövegdoboz 35"/>
            <p:cNvSpPr txBox="1"/>
            <p:nvPr/>
          </p:nvSpPr>
          <p:spPr>
            <a:xfrm>
              <a:off x="4417535" y="1566867"/>
              <a:ext cx="5632073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70AFD6"/>
                  </a:solidFill>
                  <a:cs typeface="Arial" panose="020B0604020202020204" pitchFamily="34" charset="0"/>
                </a:rPr>
                <a:t>A mobilitás célja:</a:t>
              </a:r>
              <a:endParaRPr lang="hu-HU" sz="2400" b="1" dirty="0">
                <a:solidFill>
                  <a:srgbClr val="70AFD6"/>
                </a:solidFill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4417535" y="1886562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magyar-német közös kutatási projektek</a:t>
              </a:r>
              <a:endParaRPr lang="hu-HU" sz="2600" b="1" dirty="0">
                <a:solidFill>
                  <a:srgbClr val="395AA6"/>
                </a:solidFill>
              </a:endParaRPr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4417535" y="3230072"/>
            <a:ext cx="7206329" cy="778109"/>
            <a:chOff x="4417535" y="3621122"/>
            <a:chExt cx="7206329" cy="778109"/>
          </a:xfrm>
        </p:grpSpPr>
        <p:sp>
          <p:nvSpPr>
            <p:cNvPr id="39" name="Szövegdoboz 38"/>
            <p:cNvSpPr txBox="1"/>
            <p:nvPr/>
          </p:nvSpPr>
          <p:spPr>
            <a:xfrm>
              <a:off x="4417535" y="362112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70AFD6"/>
                  </a:solidFill>
                  <a:cs typeface="Arial" panose="020B0604020202020204" pitchFamily="34" charset="0"/>
                </a:rPr>
                <a:t>Célországok:</a:t>
              </a:r>
              <a:endParaRPr lang="hu-HU" sz="2400" b="1" dirty="0">
                <a:solidFill>
                  <a:srgbClr val="70AFD6"/>
                </a:solidFill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4417535" y="3922177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>
                  <a:solidFill>
                    <a:srgbClr val="395AA6"/>
                  </a:solidFill>
                  <a:cs typeface="Arial" panose="020B0604020202020204" pitchFamily="34" charset="0"/>
                </a:rPr>
                <a:t>Németország</a:t>
              </a: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4417535" y="2313475"/>
            <a:ext cx="7206329" cy="805541"/>
            <a:chOff x="4417535" y="2384626"/>
            <a:chExt cx="7206329" cy="805541"/>
          </a:xfrm>
        </p:grpSpPr>
        <p:sp>
          <p:nvSpPr>
            <p:cNvPr id="45" name="Szövegdoboz 44"/>
            <p:cNvSpPr txBox="1"/>
            <p:nvPr/>
          </p:nvSpPr>
          <p:spPr>
            <a:xfrm>
              <a:off x="4417535" y="2384626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70AFD6"/>
                  </a:solidFill>
                  <a:cs typeface="Arial" panose="020B0604020202020204" pitchFamily="34" charset="0"/>
                </a:rPr>
                <a:t>Időtartam:</a:t>
              </a:r>
              <a:endParaRPr lang="hu-HU" sz="2400" b="1" dirty="0">
                <a:solidFill>
                  <a:srgbClr val="70AFD6"/>
                </a:solidFill>
              </a:endParaRPr>
            </a:p>
          </p:txBody>
        </p:sp>
        <p:sp>
          <p:nvSpPr>
            <p:cNvPr id="58" name="Szövegdoboz 57"/>
            <p:cNvSpPr txBox="1"/>
            <p:nvPr/>
          </p:nvSpPr>
          <p:spPr>
            <a:xfrm>
              <a:off x="4417535" y="2713113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1-30 nap </a:t>
              </a:r>
              <a:r>
                <a:rPr lang="hu-HU" sz="2600" dirty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(1+1 éves projekten belül)</a:t>
              </a:r>
            </a:p>
          </p:txBody>
        </p:sp>
      </p:grpSp>
      <p:grpSp>
        <p:nvGrpSpPr>
          <p:cNvPr id="59" name="Csoportba foglalás 58"/>
          <p:cNvGrpSpPr/>
          <p:nvPr/>
        </p:nvGrpSpPr>
        <p:grpSpPr>
          <a:xfrm>
            <a:off x="4417535" y="4127678"/>
            <a:ext cx="7206329" cy="799213"/>
            <a:chOff x="4417535" y="4513592"/>
            <a:chExt cx="7206329" cy="799213"/>
          </a:xfrm>
        </p:grpSpPr>
        <p:sp>
          <p:nvSpPr>
            <p:cNvPr id="60" name="Szövegdoboz 59"/>
            <p:cNvSpPr txBox="1"/>
            <p:nvPr/>
          </p:nvSpPr>
          <p:spPr>
            <a:xfrm>
              <a:off x="4417535" y="451359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70AFD6"/>
                  </a:solidFill>
                  <a:cs typeface="Arial" panose="020B0604020202020204" pitchFamily="34" charset="0"/>
                </a:rPr>
                <a:t>Pályázni</a:t>
              </a:r>
            </a:p>
          </p:txBody>
        </p:sp>
        <p:sp>
          <p:nvSpPr>
            <p:cNvPr id="61" name="Szövegdoboz 60"/>
            <p:cNvSpPr txBox="1"/>
            <p:nvPr/>
          </p:nvSpPr>
          <p:spPr>
            <a:xfrm>
              <a:off x="4417535" y="483575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a</a:t>
              </a: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 scholarship.hu</a:t>
              </a: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hu-HU" sz="2600" dirty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oldalon kell</a:t>
              </a:r>
            </a:p>
          </p:txBody>
        </p:sp>
      </p:grpSp>
      <p:grpSp>
        <p:nvGrpSpPr>
          <p:cNvPr id="62" name="Csoportba foglalás 61"/>
          <p:cNvGrpSpPr/>
          <p:nvPr/>
        </p:nvGrpSpPr>
        <p:grpSpPr>
          <a:xfrm>
            <a:off x="4412755" y="5054884"/>
            <a:ext cx="7445523" cy="1141343"/>
            <a:chOff x="4412755" y="5333390"/>
            <a:chExt cx="7445523" cy="1141343"/>
          </a:xfrm>
        </p:grpSpPr>
        <p:sp>
          <p:nvSpPr>
            <p:cNvPr id="63" name="Szövegdoboz 62"/>
            <p:cNvSpPr txBox="1"/>
            <p:nvPr/>
          </p:nvSpPr>
          <p:spPr>
            <a:xfrm>
              <a:off x="4412756" y="533339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70AFD6"/>
                  </a:solidFill>
                  <a:cs typeface="Arial" panose="020B0604020202020204" pitchFamily="34" charset="0"/>
                </a:rPr>
                <a:t>További információk:</a:t>
              </a:r>
            </a:p>
          </p:txBody>
        </p:sp>
        <p:sp>
          <p:nvSpPr>
            <p:cNvPr id="64" name="Szövegdoboz 63"/>
            <p:cNvSpPr txBox="1"/>
            <p:nvPr/>
          </p:nvSpPr>
          <p:spPr>
            <a:xfrm>
              <a:off x="4412755" y="5664255"/>
              <a:ext cx="744552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>
                  <a:solidFill>
                    <a:srgbClr val="395AA6"/>
                  </a:solidFill>
                  <a:cs typeface="Arial" panose="020B0604020202020204" pitchFamily="34" charset="0"/>
                </a:rPr>
                <a:t>tka.hu </a:t>
              </a:r>
              <a:r>
                <a:rPr lang="hu-HU" sz="2600" dirty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» Államközi Ösztöndíjak » Pályázati dokumentumok</a:t>
              </a:r>
            </a:p>
          </p:txBody>
        </p:sp>
      </p:grpSp>
      <p:pic>
        <p:nvPicPr>
          <p:cNvPr id="66" name="Kép 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399" y="283463"/>
            <a:ext cx="940864" cy="9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3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Háromszög 42"/>
          <p:cNvSpPr/>
          <p:nvPr/>
        </p:nvSpPr>
        <p:spPr>
          <a:xfrm rot="5400000">
            <a:off x="-92570" y="377294"/>
            <a:ext cx="985705" cy="849746"/>
          </a:xfrm>
          <a:prstGeom prst="triangle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3867" r="29303" b="1113"/>
          <a:stretch/>
        </p:blipFill>
        <p:spPr>
          <a:xfrm>
            <a:off x="465992" y="1406769"/>
            <a:ext cx="3675185" cy="4536831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999460" y="674510"/>
            <a:ext cx="9898157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spc="-100" dirty="0" smtClean="0">
                <a:solidFill>
                  <a:srgbClr val="47BDD5"/>
                </a:solidFill>
                <a:latin typeface="+mn-lt"/>
                <a:cs typeface="Arial" panose="020B0604020202020204" pitchFamily="34" charset="0"/>
              </a:rPr>
              <a:t>Hubert CURIEN – BALATON </a:t>
            </a:r>
            <a:r>
              <a:rPr lang="hu-HU" sz="3600" spc="80" dirty="0" smtClean="0">
                <a:solidFill>
                  <a:srgbClr val="47BDD5"/>
                </a:solidFill>
                <a:cs typeface="Arial" panose="020B0604020202020204" pitchFamily="34" charset="0"/>
              </a:rPr>
              <a:t>PROGRAM</a:t>
            </a:r>
            <a:endParaRPr lang="hu-HU" sz="3600" spc="80" dirty="0">
              <a:solidFill>
                <a:srgbClr val="47BDD5"/>
              </a:solidFill>
              <a:cs typeface="Arial" panose="020B0604020202020204" pitchFamily="34" charset="0"/>
            </a:endParaRPr>
          </a:p>
          <a:p>
            <a:endParaRPr lang="hu-HU" sz="3000" cap="all" spc="80" dirty="0">
              <a:solidFill>
                <a:srgbClr val="47BDD5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50238" y="1268404"/>
            <a:ext cx="2214182" cy="2088113"/>
            <a:chOff x="73381" y="1128542"/>
            <a:chExt cx="2048112" cy="1955111"/>
          </a:xfrm>
        </p:grpSpPr>
        <p:sp>
          <p:nvSpPr>
            <p:cNvPr id="7" name="Ellipszis 6"/>
            <p:cNvSpPr/>
            <p:nvPr/>
          </p:nvSpPr>
          <p:spPr>
            <a:xfrm>
              <a:off x="73381" y="1128542"/>
              <a:ext cx="2048112" cy="1955111"/>
            </a:xfrm>
            <a:prstGeom prst="ellipse">
              <a:avLst/>
            </a:prstGeom>
            <a:solidFill>
              <a:srgbClr val="70A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09597" y="1572546"/>
              <a:ext cx="19585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Tudományos projektek Franciaországban</a:t>
              </a:r>
              <a:endParaRPr lang="hu-H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Téglalap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86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olyamatábra: Feldolgozás 25"/>
          <p:cNvSpPr/>
          <p:nvPr/>
        </p:nvSpPr>
        <p:spPr>
          <a:xfrm>
            <a:off x="465992" y="5504286"/>
            <a:ext cx="3675185" cy="575791"/>
          </a:xfrm>
          <a:prstGeom prst="flowChartProcess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4417535" y="1405497"/>
            <a:ext cx="6914576" cy="796749"/>
            <a:chOff x="4417535" y="1566867"/>
            <a:chExt cx="6914576" cy="796749"/>
          </a:xfrm>
        </p:grpSpPr>
        <p:sp>
          <p:nvSpPr>
            <p:cNvPr id="29" name="Szövegdoboz 28"/>
            <p:cNvSpPr txBox="1"/>
            <p:nvPr/>
          </p:nvSpPr>
          <p:spPr>
            <a:xfrm>
              <a:off x="4417535" y="1566867"/>
              <a:ext cx="5632073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4EBFD7"/>
                  </a:solidFill>
                  <a:cs typeface="Arial" panose="020B0604020202020204" pitchFamily="34" charset="0"/>
                </a:rPr>
                <a:t>A mobilitás célja:</a:t>
              </a:r>
              <a:endParaRPr lang="hu-HU" sz="2400" b="1" dirty="0">
                <a:solidFill>
                  <a:srgbClr val="4EBFD7"/>
                </a:solidFill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4417535" y="1886562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>
                  <a:solidFill>
                    <a:srgbClr val="395AA6"/>
                  </a:solidFill>
                  <a:cs typeface="Arial" panose="020B0604020202020204" pitchFamily="34" charset="0"/>
                </a:rPr>
                <a:t>magyar-francia közös kutatási projektek</a:t>
              </a:r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4417535" y="3230072"/>
            <a:ext cx="7206329" cy="778109"/>
            <a:chOff x="4417535" y="3621122"/>
            <a:chExt cx="7206329" cy="778109"/>
          </a:xfrm>
        </p:grpSpPr>
        <p:sp>
          <p:nvSpPr>
            <p:cNvPr id="32" name="Szövegdoboz 31"/>
            <p:cNvSpPr txBox="1"/>
            <p:nvPr/>
          </p:nvSpPr>
          <p:spPr>
            <a:xfrm>
              <a:off x="4417535" y="362112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4EBFD7"/>
                  </a:solidFill>
                  <a:cs typeface="Arial" panose="020B0604020202020204" pitchFamily="34" charset="0"/>
                </a:rPr>
                <a:t>Célország:</a:t>
              </a:r>
              <a:endParaRPr lang="hu-HU" sz="3200" b="1" dirty="0">
                <a:solidFill>
                  <a:srgbClr val="4EBFD7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4417535" y="3922177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Franciaország</a:t>
              </a:r>
              <a:endParaRPr lang="hu-HU" sz="2600" b="1" dirty="0">
                <a:solidFill>
                  <a:srgbClr val="395AA6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4417535" y="2313475"/>
            <a:ext cx="7206329" cy="805541"/>
            <a:chOff x="4417535" y="2384626"/>
            <a:chExt cx="7206329" cy="805541"/>
          </a:xfrm>
        </p:grpSpPr>
        <p:sp>
          <p:nvSpPr>
            <p:cNvPr id="35" name="Szövegdoboz 34"/>
            <p:cNvSpPr txBox="1"/>
            <p:nvPr/>
          </p:nvSpPr>
          <p:spPr>
            <a:xfrm>
              <a:off x="4417535" y="2384626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4EBFD7"/>
                  </a:solidFill>
                  <a:cs typeface="Arial" panose="020B0604020202020204" pitchFamily="34" charset="0"/>
                </a:rPr>
                <a:t>Időtartam:</a:t>
              </a: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4417535" y="2713113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egyedi időtartam </a:t>
              </a: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(1+1 </a:t>
              </a:r>
              <a:r>
                <a:rPr lang="hu-HU" sz="2600" dirty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éves projekten belül)</a:t>
              </a:r>
            </a:p>
          </p:txBody>
        </p:sp>
      </p:grpSp>
      <p:grpSp>
        <p:nvGrpSpPr>
          <p:cNvPr id="37" name="Csoportba foglalás 36"/>
          <p:cNvGrpSpPr/>
          <p:nvPr/>
        </p:nvGrpSpPr>
        <p:grpSpPr>
          <a:xfrm>
            <a:off x="4417535" y="4127678"/>
            <a:ext cx="7206329" cy="799213"/>
            <a:chOff x="4417535" y="4513592"/>
            <a:chExt cx="7206329" cy="799213"/>
          </a:xfrm>
        </p:grpSpPr>
        <p:sp>
          <p:nvSpPr>
            <p:cNvPr id="38" name="Szövegdoboz 37"/>
            <p:cNvSpPr txBox="1"/>
            <p:nvPr/>
          </p:nvSpPr>
          <p:spPr>
            <a:xfrm>
              <a:off x="4417535" y="451359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4EBFD7"/>
                  </a:solidFill>
                  <a:cs typeface="Arial" panose="020B0604020202020204" pitchFamily="34" charset="0"/>
                </a:rPr>
                <a:t>Pályázni</a:t>
              </a: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4417535" y="483575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a</a:t>
              </a: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 scholarship.hu</a:t>
              </a: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hu-HU" sz="2600" dirty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oldalon kell</a:t>
              </a: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4412755" y="5054884"/>
            <a:ext cx="7445523" cy="1141343"/>
            <a:chOff x="4412755" y="5333390"/>
            <a:chExt cx="7445523" cy="1141343"/>
          </a:xfrm>
        </p:grpSpPr>
        <p:sp>
          <p:nvSpPr>
            <p:cNvPr id="41" name="Szövegdoboz 40"/>
            <p:cNvSpPr txBox="1"/>
            <p:nvPr/>
          </p:nvSpPr>
          <p:spPr>
            <a:xfrm>
              <a:off x="4412756" y="533339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4EBFD7"/>
                  </a:solidFill>
                  <a:cs typeface="Arial" panose="020B0604020202020204" pitchFamily="34" charset="0"/>
                </a:rPr>
                <a:t>További információk:</a:t>
              </a: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4412755" y="5664255"/>
              <a:ext cx="744552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>
                  <a:solidFill>
                    <a:srgbClr val="395AA6"/>
                  </a:solidFill>
                  <a:cs typeface="Arial" panose="020B0604020202020204" pitchFamily="34" charset="0"/>
                </a:rPr>
                <a:t>tka.hu </a:t>
              </a:r>
              <a:r>
                <a:rPr lang="hu-HU" sz="2600" dirty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» Államközi Ösztöndíjak » Pályázati dokumentumok</a:t>
              </a:r>
            </a:p>
          </p:txBody>
        </p:sp>
      </p:grpSp>
      <p:pic>
        <p:nvPicPr>
          <p:cNvPr id="46" name="Kép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5" y="259588"/>
            <a:ext cx="687350" cy="9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9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1042417" y="495995"/>
            <a:ext cx="5839150" cy="722588"/>
          </a:xfrm>
          <a:prstGeom prst="rect">
            <a:avLst/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253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042417" y="511002"/>
            <a:ext cx="11231282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TOVÁBBI INFORMÁCIÓ</a:t>
            </a:r>
            <a:endParaRPr lang="hu-HU" sz="4800" spc="8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1615135" y="1858152"/>
            <a:ext cx="9643139" cy="3141696"/>
            <a:chOff x="1615135" y="1577092"/>
            <a:chExt cx="9643139" cy="3141696"/>
          </a:xfrm>
        </p:grpSpPr>
        <p:sp>
          <p:nvSpPr>
            <p:cNvPr id="11" name="Szövegdoboz 10"/>
            <p:cNvSpPr txBox="1"/>
            <p:nvPr/>
          </p:nvSpPr>
          <p:spPr>
            <a:xfrm>
              <a:off x="2207450" y="2025715"/>
              <a:ext cx="905082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800" b="1" dirty="0" smtClean="0">
                  <a:solidFill>
                    <a:srgbClr val="25326B"/>
                  </a:solidFill>
                  <a:cs typeface="Arial" panose="020B0604020202020204" pitchFamily="34" charset="0"/>
                </a:rPr>
                <a:t>tka.hu </a:t>
              </a:r>
              <a:r>
                <a:rPr lang="hu-HU" sz="2400" dirty="0" smtClean="0">
                  <a:solidFill>
                    <a:srgbClr val="25326B"/>
                  </a:solidFill>
                  <a:cs typeface="Arial" panose="020B0604020202020204" pitchFamily="34" charset="0"/>
                </a:rPr>
                <a:t>»</a:t>
              </a:r>
              <a:r>
                <a:rPr lang="hu-HU" sz="2800" b="1" dirty="0" smtClean="0">
                  <a:solidFill>
                    <a:srgbClr val="25326B"/>
                  </a:solidFill>
                  <a:cs typeface="Arial" panose="020B0604020202020204" pitchFamily="34" charset="0"/>
                </a:rPr>
                <a:t> Pályázatok</a:t>
              </a:r>
              <a:endParaRPr lang="hu-HU" sz="2600" dirty="0">
                <a:solidFill>
                  <a:srgbClr val="25326B"/>
                </a:solidFill>
                <a:latin typeface="+mj-lt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2207450" y="3199797"/>
              <a:ext cx="90508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800" b="1" dirty="0" smtClean="0">
                  <a:solidFill>
                    <a:srgbClr val="25326B"/>
                  </a:solidFill>
                  <a:cs typeface="Arial" panose="020B0604020202020204" pitchFamily="34" charset="0"/>
                </a:rPr>
                <a:t>tka.hu </a:t>
              </a:r>
              <a:r>
                <a:rPr lang="hu-HU" sz="2800" dirty="0">
                  <a:solidFill>
                    <a:srgbClr val="25326B"/>
                  </a:solidFill>
                  <a:cs typeface="Arial" panose="020B0604020202020204" pitchFamily="34" charset="0"/>
                </a:rPr>
                <a:t>»</a:t>
              </a:r>
              <a:r>
                <a:rPr lang="hu-HU" sz="2800" b="1" dirty="0" smtClean="0">
                  <a:solidFill>
                    <a:srgbClr val="25326B"/>
                  </a:solidFill>
                  <a:cs typeface="Arial" panose="020B0604020202020204" pitchFamily="34" charset="0"/>
                </a:rPr>
                <a:t> Felsőoktatási intézmények munkatársainak, oktatóknak</a:t>
              </a:r>
              <a:endParaRPr lang="hu-HU" sz="2600" dirty="0">
                <a:solidFill>
                  <a:srgbClr val="25326B"/>
                </a:solidFill>
                <a:latin typeface="+mj-lt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2207450" y="157709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spc="140" dirty="0" smtClean="0">
                  <a:solidFill>
                    <a:srgbClr val="25326B"/>
                  </a:solidFill>
                  <a:latin typeface="+mj-lt"/>
                  <a:cs typeface="Arial" panose="020B0604020202020204" pitchFamily="34" charset="0"/>
                </a:rPr>
                <a:t>PÁLYÁZATI DOKUMENTUMOK</a:t>
              </a:r>
              <a:endParaRPr lang="hu-HU" sz="3200" spc="140" dirty="0">
                <a:solidFill>
                  <a:srgbClr val="25326B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2207450" y="2786248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spc="140" dirty="0" smtClean="0">
                  <a:solidFill>
                    <a:srgbClr val="25326B"/>
                  </a:solidFill>
                  <a:latin typeface="+mj-lt"/>
                  <a:cs typeface="Arial" panose="020B0604020202020204" pitchFamily="34" charset="0"/>
                </a:rPr>
                <a:t>TOVÁBBI HASZNOS TARTALMAK</a:t>
              </a:r>
              <a:endParaRPr lang="hu-HU" sz="2400" spc="140" dirty="0">
                <a:solidFill>
                  <a:srgbClr val="25326B"/>
                </a:solidFill>
                <a:latin typeface="+mj-lt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2207450" y="4268024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2800" b="1" dirty="0">
                  <a:solidFill>
                    <a:srgbClr val="25326B"/>
                  </a:solidFill>
                  <a:cs typeface="Arial" panose="020B0604020202020204" pitchFamily="34" charset="0"/>
                </a:rPr>
                <a:t>felsooktatas@tpf.hu</a:t>
              </a:r>
            </a:p>
          </p:txBody>
        </p:sp>
        <p:sp>
          <p:nvSpPr>
            <p:cNvPr id="17" name="Ellipszis 16"/>
            <p:cNvSpPr/>
            <p:nvPr/>
          </p:nvSpPr>
          <p:spPr>
            <a:xfrm>
              <a:off x="1654408" y="4314295"/>
              <a:ext cx="263951" cy="263951"/>
            </a:xfrm>
            <a:prstGeom prst="ellipse">
              <a:avLst/>
            </a:prstGeom>
            <a:solidFill>
              <a:srgbClr val="E73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/>
            <p:cNvSpPr/>
            <p:nvPr/>
          </p:nvSpPr>
          <p:spPr>
            <a:xfrm>
              <a:off x="1654408" y="2795675"/>
              <a:ext cx="263951" cy="263951"/>
            </a:xfrm>
            <a:prstGeom prst="ellipse">
              <a:avLst/>
            </a:prstGeom>
            <a:solidFill>
              <a:srgbClr val="E73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/>
            <p:cNvSpPr/>
            <p:nvPr/>
          </p:nvSpPr>
          <p:spPr>
            <a:xfrm>
              <a:off x="1615135" y="1587775"/>
              <a:ext cx="263951" cy="263951"/>
            </a:xfrm>
            <a:prstGeom prst="ellipse">
              <a:avLst/>
            </a:prstGeom>
            <a:solidFill>
              <a:srgbClr val="E73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726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zabadkézi sokszög 63"/>
          <p:cNvSpPr/>
          <p:nvPr/>
        </p:nvSpPr>
        <p:spPr>
          <a:xfrm>
            <a:off x="37707" y="5473280"/>
            <a:ext cx="12151151" cy="1436567"/>
          </a:xfrm>
          <a:custGeom>
            <a:avLst/>
            <a:gdLst>
              <a:gd name="connsiteX0" fmla="*/ 0 w 12151151"/>
              <a:gd name="connsiteY0" fmla="*/ 593889 h 1423447"/>
              <a:gd name="connsiteX1" fmla="*/ 3261674 w 12151151"/>
              <a:gd name="connsiteY1" fmla="*/ 0 h 1423447"/>
              <a:gd name="connsiteX2" fmla="*/ 12104017 w 12151151"/>
              <a:gd name="connsiteY2" fmla="*/ 575035 h 1423447"/>
              <a:gd name="connsiteX3" fmla="*/ 12151151 w 12151151"/>
              <a:gd name="connsiteY3" fmla="*/ 1423447 h 1423447"/>
              <a:gd name="connsiteX4" fmla="*/ 18854 w 12151151"/>
              <a:gd name="connsiteY4" fmla="*/ 1414021 h 1423447"/>
              <a:gd name="connsiteX5" fmla="*/ 47134 w 12151151"/>
              <a:gd name="connsiteY5" fmla="*/ 575035 h 1423447"/>
              <a:gd name="connsiteX6" fmla="*/ 0 w 12151151"/>
              <a:gd name="connsiteY6" fmla="*/ 593889 h 142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1151" h="1423447">
                <a:moveTo>
                  <a:pt x="0" y="593889"/>
                </a:moveTo>
                <a:lnTo>
                  <a:pt x="3261674" y="0"/>
                </a:lnTo>
                <a:lnTo>
                  <a:pt x="12104017" y="575035"/>
                </a:lnTo>
                <a:lnTo>
                  <a:pt x="12151151" y="1423447"/>
                </a:lnTo>
                <a:lnTo>
                  <a:pt x="18854" y="1414021"/>
                </a:lnTo>
                <a:lnTo>
                  <a:pt x="47134" y="575035"/>
                </a:lnTo>
                <a:lnTo>
                  <a:pt x="0" y="593889"/>
                </a:lnTo>
                <a:close/>
              </a:path>
            </a:pathLst>
          </a:custGeom>
          <a:solidFill>
            <a:srgbClr val="3B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0" y="102889"/>
            <a:ext cx="12192000" cy="1631216"/>
            <a:chOff x="0" y="102889"/>
            <a:chExt cx="12192000" cy="1631216"/>
          </a:xfrm>
        </p:grpSpPr>
        <p:sp>
          <p:nvSpPr>
            <p:cNvPr id="58" name="Téglalap 57"/>
            <p:cNvSpPr/>
            <p:nvPr/>
          </p:nvSpPr>
          <p:spPr>
            <a:xfrm>
              <a:off x="2168165" y="612742"/>
              <a:ext cx="7814887" cy="556182"/>
            </a:xfrm>
            <a:prstGeom prst="rect">
              <a:avLst/>
            </a:prstGeom>
            <a:solidFill>
              <a:srgbClr val="E73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0" y="102889"/>
              <a:ext cx="12192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800"/>
                </a:lnSpc>
                <a:spcAft>
                  <a:spcPts val="600"/>
                </a:spcAft>
              </a:pPr>
              <a:r>
                <a:rPr lang="hu-HU" sz="3200" spc="80" dirty="0" smtClean="0">
                  <a:solidFill>
                    <a:srgbClr val="25326B"/>
                  </a:solidFill>
                </a:rPr>
                <a:t>MIÉRT ÉRDEMES</a:t>
              </a:r>
            </a:p>
            <a:p>
              <a:pPr algn="ctr">
                <a:lnSpc>
                  <a:spcPts val="3800"/>
                </a:lnSpc>
              </a:pPr>
              <a:r>
                <a:rPr lang="hu-HU" sz="4200" spc="80" dirty="0" smtClean="0">
                  <a:solidFill>
                    <a:schemeClr val="bg1"/>
                  </a:solidFill>
                </a:rPr>
                <a:t>OKTATÓI-KUTATÓI MOBILITÁSRA</a:t>
              </a:r>
            </a:p>
            <a:p>
              <a:pPr algn="ctr">
                <a:lnSpc>
                  <a:spcPts val="3800"/>
                </a:lnSpc>
              </a:pPr>
              <a:r>
                <a:rPr lang="hu-HU" sz="3200" spc="80" dirty="0" smtClean="0">
                  <a:solidFill>
                    <a:srgbClr val="25326B"/>
                  </a:solidFill>
                </a:rPr>
                <a:t>PÁLYÁZNI?</a:t>
              </a:r>
              <a:endParaRPr lang="hu-HU" sz="3200" dirty="0">
                <a:solidFill>
                  <a:srgbClr val="25326B"/>
                </a:solidFill>
              </a:endParaRPr>
            </a:p>
          </p:txBody>
        </p:sp>
      </p:grpSp>
      <p:grpSp>
        <p:nvGrpSpPr>
          <p:cNvPr id="62" name="Csoportba foglalás 61"/>
          <p:cNvGrpSpPr/>
          <p:nvPr/>
        </p:nvGrpSpPr>
        <p:grpSpPr>
          <a:xfrm>
            <a:off x="1875966" y="1310930"/>
            <a:ext cx="9115786" cy="4813512"/>
            <a:chOff x="1875966" y="1394054"/>
            <a:chExt cx="9115786" cy="4813512"/>
          </a:xfrm>
        </p:grpSpPr>
        <p:grpSp>
          <p:nvGrpSpPr>
            <p:cNvPr id="60" name="Csoportba foglalás 59"/>
            <p:cNvGrpSpPr/>
            <p:nvPr/>
          </p:nvGrpSpPr>
          <p:grpSpPr>
            <a:xfrm>
              <a:off x="1875966" y="1394054"/>
              <a:ext cx="9115786" cy="4813512"/>
              <a:chOff x="867266" y="1328066"/>
              <a:chExt cx="9115786" cy="4813512"/>
            </a:xfrm>
          </p:grpSpPr>
          <p:pic>
            <p:nvPicPr>
              <p:cNvPr id="34" name="Kép 33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16" t="22602" r="26505" b="20260"/>
              <a:stretch/>
            </p:blipFill>
            <p:spPr>
              <a:xfrm>
                <a:off x="867266" y="1328066"/>
                <a:ext cx="2169853" cy="2815642"/>
              </a:xfrm>
              <a:prstGeom prst="rect">
                <a:avLst/>
              </a:prstGeom>
            </p:spPr>
          </p:pic>
          <p:grpSp>
            <p:nvGrpSpPr>
              <p:cNvPr id="52" name="Csoportba foglalás 51"/>
              <p:cNvGrpSpPr/>
              <p:nvPr/>
            </p:nvGrpSpPr>
            <p:grpSpPr>
              <a:xfrm>
                <a:off x="3221900" y="1821891"/>
                <a:ext cx="1861247" cy="2320064"/>
                <a:chOff x="3868902" y="2075650"/>
                <a:chExt cx="1861247" cy="2320064"/>
              </a:xfrm>
            </p:grpSpPr>
            <p:pic>
              <p:nvPicPr>
                <p:cNvPr id="38" name="Kép 37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330" t="22777" r="24396" b="22357"/>
                <a:stretch/>
              </p:blipFill>
              <p:spPr>
                <a:xfrm>
                  <a:off x="3875575" y="2075650"/>
                  <a:ext cx="1854574" cy="2320064"/>
                </a:xfrm>
                <a:prstGeom prst="rect">
                  <a:avLst/>
                </a:prstGeom>
              </p:spPr>
            </p:pic>
            <p:sp>
              <p:nvSpPr>
                <p:cNvPr id="46" name="Tartalom helye 2"/>
                <p:cNvSpPr txBox="1">
                  <a:spLocks/>
                </p:cNvSpPr>
                <p:nvPr/>
              </p:nvSpPr>
              <p:spPr>
                <a:xfrm>
                  <a:off x="3868902" y="2479955"/>
                  <a:ext cx="1854574" cy="1025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</a:pPr>
                  <a: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/>
                  </a:r>
                  <a:b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</a:br>
                  <a:r>
                    <a:rPr lang="hu-HU" sz="27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>oktatás</a:t>
                  </a:r>
                  <a:endParaRPr lang="hu-HU" sz="2700" b="1" dirty="0">
                    <a:solidFill>
                      <a:srgbClr val="E73E1C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Csoportba foglalás 52"/>
              <p:cNvGrpSpPr/>
              <p:nvPr/>
            </p:nvGrpSpPr>
            <p:grpSpPr>
              <a:xfrm>
                <a:off x="2088652" y="3431132"/>
                <a:ext cx="1923129" cy="2405827"/>
                <a:chOff x="2777294" y="3722469"/>
                <a:chExt cx="1923129" cy="2405827"/>
              </a:xfrm>
            </p:grpSpPr>
            <p:pic>
              <p:nvPicPr>
                <p:cNvPr id="37" name="Kép 36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329" t="22610" r="24397" b="22523"/>
                <a:stretch/>
              </p:blipFill>
              <p:spPr>
                <a:xfrm>
                  <a:off x="2777294" y="3722469"/>
                  <a:ext cx="1923129" cy="2405827"/>
                </a:xfrm>
                <a:prstGeom prst="rect">
                  <a:avLst/>
                </a:prstGeom>
              </p:spPr>
            </p:pic>
            <p:sp>
              <p:nvSpPr>
                <p:cNvPr id="47" name="Tartalom helye 2"/>
                <p:cNvSpPr txBox="1">
                  <a:spLocks/>
                </p:cNvSpPr>
                <p:nvPr/>
              </p:nvSpPr>
              <p:spPr>
                <a:xfrm>
                  <a:off x="2787161" y="4209047"/>
                  <a:ext cx="1854574" cy="1025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</a:pPr>
                  <a: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/>
                  </a:r>
                  <a:b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</a:br>
                  <a:r>
                    <a:rPr lang="hu-HU" sz="27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>kutatás</a:t>
                  </a:r>
                  <a:endParaRPr lang="hu-HU" sz="2700" b="1" dirty="0">
                    <a:solidFill>
                      <a:srgbClr val="E73E1C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Csoportba foglalás 53"/>
              <p:cNvGrpSpPr/>
              <p:nvPr/>
            </p:nvGrpSpPr>
            <p:grpSpPr>
              <a:xfrm>
                <a:off x="4423844" y="3454847"/>
                <a:ext cx="1902652" cy="2320064"/>
                <a:chOff x="4423844" y="3454847"/>
                <a:chExt cx="1902652" cy="2320064"/>
              </a:xfrm>
            </p:grpSpPr>
            <p:pic>
              <p:nvPicPr>
                <p:cNvPr id="39" name="Kép 38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125" t="22960" r="24397" b="22873"/>
                <a:stretch/>
              </p:blipFill>
              <p:spPr>
                <a:xfrm>
                  <a:off x="4440508" y="3454847"/>
                  <a:ext cx="1885988" cy="2320064"/>
                </a:xfrm>
                <a:prstGeom prst="rect">
                  <a:avLst/>
                </a:prstGeom>
              </p:spPr>
            </p:pic>
            <p:sp>
              <p:nvSpPr>
                <p:cNvPr id="48" name="Tartalom helye 2"/>
                <p:cNvSpPr txBox="1">
                  <a:spLocks/>
                </p:cNvSpPr>
                <p:nvPr/>
              </p:nvSpPr>
              <p:spPr>
                <a:xfrm>
                  <a:off x="4423844" y="3784385"/>
                  <a:ext cx="1902206" cy="104019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</a:pPr>
                  <a: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/>
                  </a:r>
                  <a:b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</a:br>
                  <a:r>
                    <a:rPr lang="hu-HU" sz="2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>anyag-gyűjtés</a:t>
                  </a:r>
                  <a:endParaRPr lang="hu-HU" sz="2600" b="1" dirty="0">
                    <a:solidFill>
                      <a:srgbClr val="E73E1C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Csoportba foglalás 54"/>
              <p:cNvGrpSpPr/>
              <p:nvPr/>
            </p:nvGrpSpPr>
            <p:grpSpPr>
              <a:xfrm>
                <a:off x="5619444" y="1848137"/>
                <a:ext cx="1859509" cy="2320064"/>
                <a:chOff x="6860672" y="1821891"/>
                <a:chExt cx="1859509" cy="2320064"/>
              </a:xfrm>
            </p:grpSpPr>
            <p:pic>
              <p:nvPicPr>
                <p:cNvPr id="40" name="Kép 39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533" t="22786" r="24601" b="22523"/>
                <a:stretch/>
              </p:blipFill>
              <p:spPr>
                <a:xfrm>
                  <a:off x="6874507" y="1821891"/>
                  <a:ext cx="1845674" cy="2320064"/>
                </a:xfrm>
                <a:prstGeom prst="rect">
                  <a:avLst/>
                </a:prstGeom>
              </p:spPr>
            </p:pic>
            <p:sp>
              <p:nvSpPr>
                <p:cNvPr id="49" name="Tartalom helye 2"/>
                <p:cNvSpPr txBox="1">
                  <a:spLocks/>
                </p:cNvSpPr>
                <p:nvPr/>
              </p:nvSpPr>
              <p:spPr>
                <a:xfrm>
                  <a:off x="6860672" y="2186533"/>
                  <a:ext cx="1854574" cy="1025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8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</a:pPr>
                  <a: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/>
                  </a:r>
                  <a:b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</a:br>
                  <a:r>
                    <a:rPr lang="hu-HU" sz="2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>alkotó-munka</a:t>
                  </a:r>
                  <a:endParaRPr lang="hu-HU" sz="2600" b="1" dirty="0">
                    <a:solidFill>
                      <a:srgbClr val="E73E1C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Csoportba foglalás 55"/>
              <p:cNvGrpSpPr/>
              <p:nvPr/>
            </p:nvGrpSpPr>
            <p:grpSpPr>
              <a:xfrm>
                <a:off x="6611825" y="3535680"/>
                <a:ext cx="2059899" cy="2605898"/>
                <a:chOff x="8677877" y="2284948"/>
                <a:chExt cx="2059899" cy="2605898"/>
              </a:xfrm>
            </p:grpSpPr>
            <p:pic>
              <p:nvPicPr>
                <p:cNvPr id="41" name="Kép 40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330" t="22609" r="24805" b="22347"/>
                <a:stretch/>
              </p:blipFill>
              <p:spPr>
                <a:xfrm>
                  <a:off x="8677877" y="2284948"/>
                  <a:ext cx="2059899" cy="2605898"/>
                </a:xfrm>
                <a:prstGeom prst="rect">
                  <a:avLst/>
                </a:prstGeom>
              </p:spPr>
            </p:pic>
            <p:sp>
              <p:nvSpPr>
                <p:cNvPr id="50" name="Tartalom helye 2"/>
                <p:cNvSpPr txBox="1">
                  <a:spLocks/>
                </p:cNvSpPr>
                <p:nvPr/>
              </p:nvSpPr>
              <p:spPr>
                <a:xfrm>
                  <a:off x="8707510" y="2867659"/>
                  <a:ext cx="2000632" cy="1025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8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</a:pPr>
                  <a: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/>
                  </a:r>
                  <a:b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</a:br>
                  <a:r>
                    <a:rPr lang="hu-HU" sz="2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>konferencia-részvétel</a:t>
                  </a:r>
                  <a:endParaRPr lang="hu-HU" sz="2600" b="1" dirty="0">
                    <a:solidFill>
                      <a:srgbClr val="E73E1C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Csoportba foglalás 56"/>
              <p:cNvGrpSpPr/>
              <p:nvPr/>
            </p:nvGrpSpPr>
            <p:grpSpPr>
              <a:xfrm>
                <a:off x="7559945" y="1543356"/>
                <a:ext cx="2423107" cy="2625328"/>
                <a:chOff x="8443113" y="1716009"/>
                <a:chExt cx="2423107" cy="2625328"/>
              </a:xfrm>
            </p:grpSpPr>
            <p:pic>
              <p:nvPicPr>
                <p:cNvPr id="42" name="Kép 41"/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533" t="22436" r="23171" b="21475"/>
                <a:stretch/>
              </p:blipFill>
              <p:spPr>
                <a:xfrm>
                  <a:off x="8604999" y="1716009"/>
                  <a:ext cx="2093721" cy="2625328"/>
                </a:xfrm>
                <a:prstGeom prst="rect">
                  <a:avLst/>
                </a:prstGeom>
              </p:spPr>
            </p:pic>
            <p:sp>
              <p:nvSpPr>
                <p:cNvPr id="51" name="Tartalom helye 2"/>
                <p:cNvSpPr txBox="1">
                  <a:spLocks/>
                </p:cNvSpPr>
                <p:nvPr/>
              </p:nvSpPr>
              <p:spPr>
                <a:xfrm>
                  <a:off x="8443113" y="2315096"/>
                  <a:ext cx="2423107" cy="102052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7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</a:pPr>
                  <a: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/>
                  </a:r>
                  <a:br>
                    <a:rPr lang="hu-HU" sz="1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</a:br>
                  <a:r>
                    <a:rPr lang="hu-HU" sz="2600" b="1" dirty="0" smtClean="0">
                      <a:solidFill>
                        <a:srgbClr val="E73E1C"/>
                      </a:solidFill>
                      <a:cs typeface="Arial" panose="020B0604020202020204" pitchFamily="34" charset="0"/>
                    </a:rPr>
                    <a:t>tapasztalat-csere</a:t>
                  </a:r>
                  <a:endParaRPr lang="hu-HU" sz="2600" b="1" dirty="0">
                    <a:solidFill>
                      <a:srgbClr val="E73E1C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Tartalom helye 2"/>
            <p:cNvSpPr txBox="1">
              <a:spLocks/>
            </p:cNvSpPr>
            <p:nvPr/>
          </p:nvSpPr>
          <p:spPr>
            <a:xfrm>
              <a:off x="1997021" y="2141078"/>
              <a:ext cx="1958513" cy="10536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hu-HU" sz="2200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határtalan</a:t>
              </a:r>
              <a:r>
                <a:rPr lang="hu-HU" sz="16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/>
              </a:r>
              <a:br>
                <a:rPr lang="hu-HU" sz="16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</a:br>
              <a:r>
                <a:rPr lang="hu-HU" sz="26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lehetőségek</a:t>
              </a:r>
              <a:endParaRPr lang="hu-HU" sz="2600" b="1" dirty="0">
                <a:solidFill>
                  <a:srgbClr val="E73E1C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61" name="Kép 6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49" y="2521526"/>
            <a:ext cx="3786268" cy="4426483"/>
          </a:xfrm>
          <a:prstGeom prst="rect">
            <a:avLst/>
          </a:prstGeom>
        </p:spPr>
      </p:pic>
      <p:sp>
        <p:nvSpPr>
          <p:cNvPr id="30" name="Folyamatábra: Feldolgozás 29"/>
          <p:cNvSpPr/>
          <p:nvPr/>
        </p:nvSpPr>
        <p:spPr>
          <a:xfrm>
            <a:off x="7130472" y="6585528"/>
            <a:ext cx="5061529" cy="204750"/>
          </a:xfrm>
          <a:prstGeom prst="flowChartProcess">
            <a:avLst/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4C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34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/>
          <a:stretch/>
        </p:blipFill>
        <p:spPr>
          <a:xfrm>
            <a:off x="492368" y="1409882"/>
            <a:ext cx="5982323" cy="4340042"/>
          </a:xfrm>
          <a:prstGeom prst="rect">
            <a:avLst/>
          </a:prstGeom>
        </p:spPr>
      </p:pic>
      <p:sp>
        <p:nvSpPr>
          <p:cNvPr id="12" name="Folyamatábra: Feldolgozás 11"/>
          <p:cNvSpPr/>
          <p:nvPr/>
        </p:nvSpPr>
        <p:spPr>
          <a:xfrm>
            <a:off x="7130472" y="6585527"/>
            <a:ext cx="5061529" cy="272473"/>
          </a:xfrm>
          <a:prstGeom prst="flowChartProcess">
            <a:avLst/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3912782" y="612742"/>
            <a:ext cx="4359348" cy="556182"/>
          </a:xfrm>
          <a:prstGeom prst="rect">
            <a:avLst/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0" y="102889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  <a:spcAft>
                <a:spcPts val="600"/>
              </a:spcAft>
            </a:pPr>
            <a:endParaRPr lang="hu-HU" sz="3200" spc="80" dirty="0" smtClean="0">
              <a:solidFill>
                <a:srgbClr val="25326B"/>
              </a:solidFill>
            </a:endParaRPr>
          </a:p>
          <a:p>
            <a:pPr algn="ctr">
              <a:lnSpc>
                <a:spcPts val="3800"/>
              </a:lnSpc>
            </a:pPr>
            <a:r>
              <a:rPr lang="hu-HU" sz="4200" spc="80" dirty="0" smtClean="0">
                <a:solidFill>
                  <a:schemeClr val="bg1"/>
                </a:solidFill>
              </a:rPr>
              <a:t>KAPCSOLATÉPÍTÉS</a:t>
            </a:r>
          </a:p>
          <a:p>
            <a:pPr algn="ctr">
              <a:lnSpc>
                <a:spcPts val="3800"/>
              </a:lnSpc>
            </a:pPr>
            <a:endParaRPr lang="hu-HU" sz="3200" dirty="0">
              <a:solidFill>
                <a:srgbClr val="25326B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692685" y="1756735"/>
            <a:ext cx="5125994" cy="117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3000" b="1" dirty="0" smtClean="0">
                <a:solidFill>
                  <a:srgbClr val="E73E1C"/>
                </a:solidFill>
                <a:cs typeface="Arial" panose="020B0604020202020204" pitchFamily="34" charset="0"/>
              </a:rPr>
              <a:t>nemzetközi partnerkapcsolatok </a:t>
            </a:r>
            <a:r>
              <a:rPr lang="hu-HU" sz="2800" b="1" dirty="0" smtClean="0">
                <a:solidFill>
                  <a:srgbClr val="4D3269"/>
                </a:solidFill>
                <a:cs typeface="Arial" panose="020B0604020202020204" pitchFamily="34" charset="0"/>
              </a:rPr>
              <a:t/>
            </a:r>
            <a:br>
              <a:rPr lang="hu-HU" sz="2800" b="1" dirty="0" smtClean="0">
                <a:solidFill>
                  <a:srgbClr val="4D3269"/>
                </a:solidFill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rgbClr val="4D3269"/>
                </a:solidFill>
                <a:cs typeface="Arial" panose="020B0604020202020204" pitchFamily="34" charset="0"/>
              </a:rPr>
              <a:t>kialakítása</a:t>
            </a:r>
          </a:p>
        </p:txBody>
      </p:sp>
      <p:sp>
        <p:nvSpPr>
          <p:cNvPr id="13" name="Háromszög 12"/>
          <p:cNvSpPr/>
          <p:nvPr/>
        </p:nvSpPr>
        <p:spPr>
          <a:xfrm rot="16200000">
            <a:off x="11315194" y="536933"/>
            <a:ext cx="985705" cy="767912"/>
          </a:xfrm>
          <a:prstGeom prst="triangle">
            <a:avLst/>
          </a:prstGeom>
          <a:solidFill>
            <a:srgbClr val="F4C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>
            <a:off x="6692685" y="3073776"/>
            <a:ext cx="5125994" cy="117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800" dirty="0" smtClean="0">
                <a:solidFill>
                  <a:srgbClr val="4D3269"/>
                </a:solidFill>
                <a:cs typeface="Arial" panose="020B0604020202020204" pitchFamily="34" charset="0"/>
              </a:rPr>
              <a:t>részvétel</a:t>
            </a:r>
            <a:r>
              <a:rPr lang="hu-HU" sz="2800" b="1" dirty="0" smtClean="0">
                <a:solidFill>
                  <a:srgbClr val="4D3269"/>
                </a:solidFill>
                <a:cs typeface="Arial" panose="020B0604020202020204" pitchFamily="34" charset="0"/>
              </a:rPr>
              <a:t> </a:t>
            </a:r>
            <a:br>
              <a:rPr lang="hu-HU" sz="2800" b="1" dirty="0" smtClean="0">
                <a:solidFill>
                  <a:srgbClr val="4D3269"/>
                </a:solidFill>
                <a:cs typeface="Arial" panose="020B0604020202020204" pitchFamily="34" charset="0"/>
              </a:rPr>
            </a:br>
            <a:r>
              <a:rPr lang="hu-HU" sz="3000" b="1" dirty="0" smtClean="0">
                <a:solidFill>
                  <a:srgbClr val="E73E1C"/>
                </a:solidFill>
                <a:cs typeface="Arial" panose="020B0604020202020204" pitchFamily="34" charset="0"/>
              </a:rPr>
              <a:t>nemzetközi oktatási-kutatási </a:t>
            </a:r>
            <a:r>
              <a:rPr lang="hu-HU" sz="2800" b="1" dirty="0" smtClean="0">
                <a:solidFill>
                  <a:srgbClr val="4D3269"/>
                </a:solidFill>
                <a:cs typeface="Arial" panose="020B0604020202020204" pitchFamily="34" charset="0"/>
              </a:rPr>
              <a:t/>
            </a:r>
            <a:br>
              <a:rPr lang="hu-HU" sz="2800" b="1" dirty="0" smtClean="0">
                <a:solidFill>
                  <a:srgbClr val="4D3269"/>
                </a:solidFill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rgbClr val="4D3269"/>
                </a:solidFill>
                <a:cs typeface="Arial" panose="020B0604020202020204" pitchFamily="34" charset="0"/>
              </a:rPr>
              <a:t>programokban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6692685" y="4385448"/>
            <a:ext cx="5125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800" dirty="0" smtClean="0">
                <a:solidFill>
                  <a:srgbClr val="4D3269"/>
                </a:solidFill>
                <a:cs typeface="Arial" panose="020B0604020202020204" pitchFamily="34" charset="0"/>
              </a:rPr>
              <a:t>több </a:t>
            </a:r>
            <a:r>
              <a:rPr lang="hu-HU" sz="3000" b="1" dirty="0" smtClean="0">
                <a:solidFill>
                  <a:srgbClr val="E73E1C"/>
                </a:solidFill>
                <a:cs typeface="Arial" panose="020B0604020202020204" pitchFamily="34" charset="0"/>
              </a:rPr>
              <a:t>nemzetközi </a:t>
            </a:r>
            <a:br>
              <a:rPr lang="hu-HU" sz="3000" b="1" dirty="0" smtClean="0">
                <a:solidFill>
                  <a:srgbClr val="E73E1C"/>
                </a:solidFill>
                <a:cs typeface="Arial" panose="020B0604020202020204" pitchFamily="34" charset="0"/>
              </a:rPr>
            </a:br>
            <a:r>
              <a:rPr lang="hu-HU" sz="3000" b="1" dirty="0" smtClean="0">
                <a:solidFill>
                  <a:srgbClr val="E73E1C"/>
                </a:solidFill>
                <a:cs typeface="Arial" panose="020B0604020202020204" pitchFamily="34" charset="0"/>
              </a:rPr>
              <a:t>tudományos publikációs </a:t>
            </a:r>
            <a:r>
              <a:rPr lang="hu-HU" sz="2800" dirty="0" smtClean="0">
                <a:solidFill>
                  <a:srgbClr val="4D3269"/>
                </a:solidFill>
                <a:cs typeface="Arial" panose="020B0604020202020204" pitchFamily="34" charset="0"/>
              </a:rPr>
              <a:t>lehetőség</a:t>
            </a: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4C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Feldolgozás 13"/>
          <p:cNvSpPr/>
          <p:nvPr/>
        </p:nvSpPr>
        <p:spPr>
          <a:xfrm>
            <a:off x="490022" y="5749924"/>
            <a:ext cx="5984669" cy="575791"/>
          </a:xfrm>
          <a:prstGeom prst="flowChartProcess">
            <a:avLst/>
          </a:prstGeom>
          <a:solidFill>
            <a:srgbClr val="25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82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r="4723" b="-393"/>
          <a:stretch/>
        </p:blipFill>
        <p:spPr>
          <a:xfrm>
            <a:off x="490019" y="1413742"/>
            <a:ext cx="5984672" cy="4485896"/>
          </a:xfrm>
          <a:prstGeom prst="rect">
            <a:avLst/>
          </a:prstGeom>
        </p:spPr>
      </p:pic>
      <p:sp>
        <p:nvSpPr>
          <p:cNvPr id="12" name="Folyamatábra: Feldolgozás 11"/>
          <p:cNvSpPr/>
          <p:nvPr/>
        </p:nvSpPr>
        <p:spPr>
          <a:xfrm>
            <a:off x="7130472" y="6585527"/>
            <a:ext cx="5061529" cy="272473"/>
          </a:xfrm>
          <a:prstGeom prst="flowChartProcess">
            <a:avLst/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0" y="102889"/>
            <a:ext cx="12192000" cy="1631216"/>
            <a:chOff x="0" y="102889"/>
            <a:chExt cx="12192000" cy="1631216"/>
          </a:xfrm>
        </p:grpSpPr>
        <p:sp>
          <p:nvSpPr>
            <p:cNvPr id="21" name="Téglalap 20"/>
            <p:cNvSpPr/>
            <p:nvPr/>
          </p:nvSpPr>
          <p:spPr>
            <a:xfrm>
              <a:off x="2678546" y="612742"/>
              <a:ext cx="6844145" cy="556182"/>
            </a:xfrm>
            <a:prstGeom prst="rect">
              <a:avLst/>
            </a:prstGeom>
            <a:solidFill>
              <a:srgbClr val="E73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0" y="102889"/>
              <a:ext cx="12192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800"/>
                </a:lnSpc>
                <a:spcAft>
                  <a:spcPts val="600"/>
                </a:spcAft>
              </a:pPr>
              <a:endParaRPr lang="hu-HU" sz="3200" spc="80" dirty="0" smtClean="0">
                <a:solidFill>
                  <a:srgbClr val="25326B"/>
                </a:solidFill>
              </a:endParaRPr>
            </a:p>
            <a:p>
              <a:pPr algn="ctr">
                <a:lnSpc>
                  <a:spcPts val="3800"/>
                </a:lnSpc>
              </a:pPr>
              <a:r>
                <a:rPr lang="hu-HU" sz="4200" spc="80" dirty="0" smtClean="0">
                  <a:solidFill>
                    <a:schemeClr val="bg1"/>
                  </a:solidFill>
                </a:rPr>
                <a:t>ÚJ KÉSZSÉGEK, PERSPEKTÍVÁK</a:t>
              </a:r>
            </a:p>
            <a:p>
              <a:pPr algn="ctr">
                <a:lnSpc>
                  <a:spcPts val="3800"/>
                </a:lnSpc>
              </a:pPr>
              <a:endParaRPr lang="hu-HU" sz="3200" dirty="0">
                <a:solidFill>
                  <a:srgbClr val="25326B"/>
                </a:solidFill>
              </a:endParaRPr>
            </a:p>
          </p:txBody>
        </p:sp>
      </p:grpSp>
      <p:sp>
        <p:nvSpPr>
          <p:cNvPr id="13" name="Háromszög 12"/>
          <p:cNvSpPr/>
          <p:nvPr/>
        </p:nvSpPr>
        <p:spPr>
          <a:xfrm rot="16200000">
            <a:off x="11315194" y="536933"/>
            <a:ext cx="985705" cy="767912"/>
          </a:xfrm>
          <a:prstGeom prst="triangle">
            <a:avLst/>
          </a:prstGeom>
          <a:solidFill>
            <a:srgbClr val="F4C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4C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Feldolgozás 13"/>
          <p:cNvSpPr/>
          <p:nvPr/>
        </p:nvSpPr>
        <p:spPr>
          <a:xfrm>
            <a:off x="490022" y="5749924"/>
            <a:ext cx="5984669" cy="575791"/>
          </a:xfrm>
          <a:prstGeom prst="flowChartProcess">
            <a:avLst/>
          </a:prstGeom>
          <a:solidFill>
            <a:srgbClr val="25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6692685" y="1756735"/>
            <a:ext cx="5125994" cy="3205003"/>
            <a:chOff x="6692685" y="1756735"/>
            <a:chExt cx="5125994" cy="3205003"/>
          </a:xfrm>
        </p:grpSpPr>
        <p:sp>
          <p:nvSpPr>
            <p:cNvPr id="26" name="Szövegdoboz 25"/>
            <p:cNvSpPr txBox="1"/>
            <p:nvPr/>
          </p:nvSpPr>
          <p:spPr>
            <a:xfrm>
              <a:off x="6692685" y="1756735"/>
              <a:ext cx="512599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0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30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idegen-nyelvi </a:t>
              </a:r>
              <a:br>
                <a:rPr lang="hu-HU" sz="30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</a:br>
              <a:r>
                <a:rPr lang="hu-HU" sz="30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előadói készség </a:t>
              </a:r>
              <a:r>
                <a:rPr lang="hu-HU" sz="2800" b="1" dirty="0" smtClean="0">
                  <a:solidFill>
                    <a:srgbClr val="4D3269"/>
                  </a:solidFill>
                  <a:cs typeface="Arial" panose="020B0604020202020204" pitchFamily="34" charset="0"/>
                </a:rPr>
                <a:t/>
              </a:r>
              <a:br>
                <a:rPr lang="hu-HU" sz="2800" b="1" dirty="0" smtClean="0">
                  <a:solidFill>
                    <a:srgbClr val="4D3269"/>
                  </a:solidFill>
                  <a:cs typeface="Arial" panose="020B0604020202020204" pitchFamily="34" charset="0"/>
                </a:rPr>
              </a:br>
              <a:r>
                <a:rPr lang="hu-HU" sz="2800" dirty="0" smtClean="0">
                  <a:solidFill>
                    <a:srgbClr val="4D3269"/>
                  </a:solidFill>
                  <a:cs typeface="Arial" panose="020B0604020202020204" pitchFamily="34" charset="0"/>
                </a:rPr>
                <a:t>fejlesztése</a:t>
              </a: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692685" y="3073776"/>
              <a:ext cx="512599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0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30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szakmai megújulás</a:t>
              </a:r>
              <a:r>
                <a:rPr lang="hu-HU" sz="2800" b="1" dirty="0" smtClean="0">
                  <a:solidFill>
                    <a:srgbClr val="4D3269"/>
                  </a:solidFill>
                  <a:cs typeface="Arial" panose="020B0604020202020204" pitchFamily="34" charset="0"/>
                </a:rPr>
                <a:t/>
              </a:r>
              <a:br>
                <a:rPr lang="hu-HU" sz="2800" b="1" dirty="0" smtClean="0">
                  <a:solidFill>
                    <a:srgbClr val="4D3269"/>
                  </a:solidFill>
                  <a:cs typeface="Arial" panose="020B0604020202020204" pitchFamily="34" charset="0"/>
                </a:rPr>
              </a:br>
              <a:endParaRPr lang="hu-HU" sz="2800" dirty="0" smtClean="0">
                <a:solidFill>
                  <a:srgbClr val="4D326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6692685" y="3787186"/>
              <a:ext cx="5125994" cy="1174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0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800" dirty="0" smtClean="0">
                  <a:solidFill>
                    <a:srgbClr val="4D3269"/>
                  </a:solidFill>
                  <a:cs typeface="Arial" panose="020B0604020202020204" pitchFamily="34" charset="0"/>
                </a:rPr>
                <a:t>egy </a:t>
              </a:r>
              <a:r>
                <a:rPr lang="hu-HU" sz="30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másik</a:t>
              </a:r>
              <a:r>
                <a:rPr lang="hu-HU" sz="3000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 </a:t>
              </a:r>
              <a:br>
                <a:rPr lang="hu-HU" sz="3000" dirty="0" smtClean="0">
                  <a:solidFill>
                    <a:srgbClr val="E73E1C"/>
                  </a:solidFill>
                  <a:cs typeface="Arial" panose="020B0604020202020204" pitchFamily="34" charset="0"/>
                </a:rPr>
              </a:br>
              <a:r>
                <a:rPr lang="hu-HU" sz="30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oktatási rendszer </a:t>
              </a:r>
              <a:r>
                <a:rPr lang="hu-HU" sz="3000" b="1" dirty="0" smtClean="0">
                  <a:solidFill>
                    <a:srgbClr val="4D3269"/>
                  </a:solidFill>
                  <a:cs typeface="Arial" panose="020B0604020202020204" pitchFamily="34" charset="0"/>
                </a:rPr>
                <a:t>mélyebb megismerése</a:t>
              </a:r>
              <a:endParaRPr lang="hu-HU" sz="3000" dirty="0" smtClean="0">
                <a:solidFill>
                  <a:srgbClr val="4D3269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55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9909" r="5288" b="139"/>
          <a:stretch/>
        </p:blipFill>
        <p:spPr>
          <a:xfrm>
            <a:off x="489528" y="1403927"/>
            <a:ext cx="5981609" cy="4486919"/>
          </a:xfrm>
          <a:prstGeom prst="rect">
            <a:avLst/>
          </a:prstGeom>
        </p:spPr>
      </p:pic>
      <p:sp>
        <p:nvSpPr>
          <p:cNvPr id="12" name="Folyamatábra: Feldolgozás 11"/>
          <p:cNvSpPr/>
          <p:nvPr/>
        </p:nvSpPr>
        <p:spPr>
          <a:xfrm>
            <a:off x="7130472" y="6585527"/>
            <a:ext cx="5061529" cy="272473"/>
          </a:xfrm>
          <a:prstGeom prst="flowChartProcess">
            <a:avLst/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0" y="102889"/>
            <a:ext cx="12192000" cy="1631216"/>
            <a:chOff x="0" y="102889"/>
            <a:chExt cx="12192000" cy="1631216"/>
          </a:xfrm>
        </p:grpSpPr>
        <p:sp>
          <p:nvSpPr>
            <p:cNvPr id="21" name="Téglalap 20"/>
            <p:cNvSpPr/>
            <p:nvPr/>
          </p:nvSpPr>
          <p:spPr>
            <a:xfrm>
              <a:off x="4405745" y="612742"/>
              <a:ext cx="3371273" cy="556182"/>
            </a:xfrm>
            <a:prstGeom prst="rect">
              <a:avLst/>
            </a:prstGeom>
            <a:solidFill>
              <a:srgbClr val="E73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0" y="102889"/>
              <a:ext cx="12192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800"/>
                </a:lnSpc>
                <a:spcAft>
                  <a:spcPts val="600"/>
                </a:spcAft>
              </a:pPr>
              <a:endParaRPr lang="hu-HU" sz="3200" spc="80" dirty="0" smtClean="0">
                <a:solidFill>
                  <a:srgbClr val="25326B"/>
                </a:solidFill>
              </a:endParaRPr>
            </a:p>
            <a:p>
              <a:pPr algn="ctr">
                <a:lnSpc>
                  <a:spcPts val="3800"/>
                </a:lnSpc>
              </a:pPr>
              <a:r>
                <a:rPr lang="hu-HU" sz="4200" spc="80" dirty="0" smtClean="0">
                  <a:solidFill>
                    <a:schemeClr val="bg1"/>
                  </a:solidFill>
                </a:rPr>
                <a:t>ÚJ ISMERETEK</a:t>
              </a:r>
            </a:p>
            <a:p>
              <a:pPr algn="ctr">
                <a:lnSpc>
                  <a:spcPts val="3800"/>
                </a:lnSpc>
              </a:pPr>
              <a:endParaRPr lang="hu-HU" sz="3200" dirty="0">
                <a:solidFill>
                  <a:srgbClr val="25326B"/>
                </a:solidFill>
              </a:endParaRPr>
            </a:p>
          </p:txBody>
        </p:sp>
      </p:grpSp>
      <p:sp>
        <p:nvSpPr>
          <p:cNvPr id="13" name="Háromszög 12"/>
          <p:cNvSpPr/>
          <p:nvPr/>
        </p:nvSpPr>
        <p:spPr>
          <a:xfrm rot="16200000">
            <a:off x="11315194" y="536933"/>
            <a:ext cx="985705" cy="767912"/>
          </a:xfrm>
          <a:prstGeom prst="triangle">
            <a:avLst/>
          </a:prstGeom>
          <a:solidFill>
            <a:srgbClr val="F4C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4C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Feldolgozás 13"/>
          <p:cNvSpPr/>
          <p:nvPr/>
        </p:nvSpPr>
        <p:spPr>
          <a:xfrm>
            <a:off x="490022" y="5749924"/>
            <a:ext cx="5984669" cy="575791"/>
          </a:xfrm>
          <a:prstGeom prst="flowChartProcess">
            <a:avLst/>
          </a:prstGeom>
          <a:solidFill>
            <a:srgbClr val="25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6692685" y="1756735"/>
            <a:ext cx="5170499" cy="1962821"/>
            <a:chOff x="6692685" y="1756735"/>
            <a:chExt cx="5170499" cy="1962821"/>
          </a:xfrm>
        </p:grpSpPr>
        <p:sp>
          <p:nvSpPr>
            <p:cNvPr id="24" name="Szövegdoboz 23"/>
            <p:cNvSpPr txBox="1"/>
            <p:nvPr/>
          </p:nvSpPr>
          <p:spPr>
            <a:xfrm>
              <a:off x="6692685" y="1756735"/>
              <a:ext cx="512599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0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30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új szemléletmódok</a:t>
              </a:r>
              <a:r>
                <a:rPr lang="hu-HU" sz="2800" b="1" dirty="0" smtClean="0">
                  <a:solidFill>
                    <a:srgbClr val="4D3269"/>
                  </a:solidFill>
                  <a:cs typeface="Arial" panose="020B0604020202020204" pitchFamily="34" charset="0"/>
                </a:rPr>
                <a:t/>
              </a:r>
              <a:br>
                <a:rPr lang="hu-HU" sz="2800" b="1" dirty="0" smtClean="0">
                  <a:solidFill>
                    <a:srgbClr val="4D3269"/>
                  </a:solidFill>
                  <a:cs typeface="Arial" panose="020B0604020202020204" pitchFamily="34" charset="0"/>
                </a:rPr>
              </a:br>
              <a:r>
                <a:rPr lang="hu-HU" sz="2800" dirty="0" smtClean="0">
                  <a:solidFill>
                    <a:srgbClr val="4D3269"/>
                  </a:solidFill>
                  <a:cs typeface="Arial" panose="020B0604020202020204" pitchFamily="34" charset="0"/>
                </a:rPr>
                <a:t>megismerése</a:t>
              </a: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6737190" y="2909078"/>
              <a:ext cx="512599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0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30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új oktatási módszertanok</a:t>
              </a:r>
              <a:r>
                <a:rPr lang="hu-HU" sz="2800" b="1" dirty="0" smtClean="0">
                  <a:solidFill>
                    <a:srgbClr val="4D3269"/>
                  </a:solidFill>
                  <a:cs typeface="Arial" panose="020B0604020202020204" pitchFamily="34" charset="0"/>
                </a:rPr>
                <a:t/>
              </a:r>
              <a:br>
                <a:rPr lang="hu-HU" sz="2800" b="1" dirty="0" smtClean="0">
                  <a:solidFill>
                    <a:srgbClr val="4D3269"/>
                  </a:solidFill>
                  <a:cs typeface="Arial" panose="020B0604020202020204" pitchFamily="34" charset="0"/>
                </a:rPr>
              </a:br>
              <a:r>
                <a:rPr lang="hu-HU" sz="2800" dirty="0" smtClean="0">
                  <a:solidFill>
                    <a:srgbClr val="4D3269"/>
                  </a:solidFill>
                  <a:cs typeface="Arial" panose="020B0604020202020204" pitchFamily="34" charset="0"/>
                </a:rPr>
                <a:t>elsajátítása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50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zabadkézi sokszög 48"/>
          <p:cNvSpPr/>
          <p:nvPr/>
        </p:nvSpPr>
        <p:spPr>
          <a:xfrm>
            <a:off x="37707" y="4706503"/>
            <a:ext cx="12151151" cy="2203345"/>
          </a:xfrm>
          <a:custGeom>
            <a:avLst/>
            <a:gdLst>
              <a:gd name="connsiteX0" fmla="*/ 0 w 12151151"/>
              <a:gd name="connsiteY0" fmla="*/ 593889 h 1423447"/>
              <a:gd name="connsiteX1" fmla="*/ 3261674 w 12151151"/>
              <a:gd name="connsiteY1" fmla="*/ 0 h 1423447"/>
              <a:gd name="connsiteX2" fmla="*/ 12104017 w 12151151"/>
              <a:gd name="connsiteY2" fmla="*/ 575035 h 1423447"/>
              <a:gd name="connsiteX3" fmla="*/ 12151151 w 12151151"/>
              <a:gd name="connsiteY3" fmla="*/ 1423447 h 1423447"/>
              <a:gd name="connsiteX4" fmla="*/ 18854 w 12151151"/>
              <a:gd name="connsiteY4" fmla="*/ 1414021 h 1423447"/>
              <a:gd name="connsiteX5" fmla="*/ 47134 w 12151151"/>
              <a:gd name="connsiteY5" fmla="*/ 575035 h 1423447"/>
              <a:gd name="connsiteX6" fmla="*/ 0 w 12151151"/>
              <a:gd name="connsiteY6" fmla="*/ 593889 h 142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1151" h="1423447">
                <a:moveTo>
                  <a:pt x="0" y="593889"/>
                </a:moveTo>
                <a:lnTo>
                  <a:pt x="3261674" y="0"/>
                </a:lnTo>
                <a:lnTo>
                  <a:pt x="12104017" y="575035"/>
                </a:lnTo>
                <a:lnTo>
                  <a:pt x="12151151" y="1423447"/>
                </a:lnTo>
                <a:lnTo>
                  <a:pt x="18854" y="1414021"/>
                </a:lnTo>
                <a:lnTo>
                  <a:pt x="47134" y="575035"/>
                </a:lnTo>
                <a:lnTo>
                  <a:pt x="0" y="593889"/>
                </a:lnTo>
                <a:close/>
              </a:path>
            </a:pathLst>
          </a:custGeom>
          <a:solidFill>
            <a:srgbClr val="3B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86" y="810216"/>
            <a:ext cx="4614681" cy="5394971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4029739" y="612742"/>
            <a:ext cx="4114801" cy="556182"/>
          </a:xfrm>
          <a:prstGeom prst="rect">
            <a:avLst/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0" y="102889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  <a:spcAft>
                <a:spcPts val="600"/>
              </a:spcAft>
            </a:pPr>
            <a:endParaRPr lang="hu-HU" sz="3200" spc="80" dirty="0" smtClean="0">
              <a:solidFill>
                <a:srgbClr val="25326B"/>
              </a:solidFill>
            </a:endParaRPr>
          </a:p>
          <a:p>
            <a:pPr algn="ctr">
              <a:lnSpc>
                <a:spcPts val="3800"/>
              </a:lnSpc>
            </a:pPr>
            <a:r>
              <a:rPr lang="hu-HU" sz="4200" spc="80" dirty="0" smtClean="0">
                <a:solidFill>
                  <a:schemeClr val="bg1"/>
                </a:solidFill>
              </a:rPr>
              <a:t>HAZATÉRÉS UTÁN</a:t>
            </a:r>
          </a:p>
          <a:p>
            <a:pPr algn="ctr">
              <a:lnSpc>
                <a:spcPts val="3800"/>
              </a:lnSpc>
            </a:pPr>
            <a:endParaRPr lang="hu-HU" sz="3200" dirty="0">
              <a:solidFill>
                <a:srgbClr val="25326B"/>
              </a:solidFill>
            </a:endParaRPr>
          </a:p>
        </p:txBody>
      </p:sp>
      <p:sp>
        <p:nvSpPr>
          <p:cNvPr id="13" name="Háromszög 12"/>
          <p:cNvSpPr/>
          <p:nvPr/>
        </p:nvSpPr>
        <p:spPr>
          <a:xfrm rot="16200000">
            <a:off x="11315194" y="536933"/>
            <a:ext cx="985705" cy="767912"/>
          </a:xfrm>
          <a:prstGeom prst="triangle">
            <a:avLst/>
          </a:prstGeom>
          <a:solidFill>
            <a:srgbClr val="F4C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4" t="14230" r="26575" b="15018"/>
          <a:stretch/>
        </p:blipFill>
        <p:spPr>
          <a:xfrm>
            <a:off x="4756302" y="1689810"/>
            <a:ext cx="2105247" cy="3817088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22960" r="24397" b="22873"/>
          <a:stretch/>
        </p:blipFill>
        <p:spPr>
          <a:xfrm rot="5020138">
            <a:off x="6871454" y="1103995"/>
            <a:ext cx="2257120" cy="2776615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t="22786" r="24601" b="22523"/>
          <a:stretch/>
        </p:blipFill>
        <p:spPr>
          <a:xfrm rot="6892521">
            <a:off x="6705897" y="3196981"/>
            <a:ext cx="2205699" cy="2772626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1205506" y="314250"/>
            <a:ext cx="3221065" cy="2453739"/>
            <a:chOff x="1396009" y="774536"/>
            <a:chExt cx="3221065" cy="2453739"/>
          </a:xfrm>
        </p:grpSpPr>
        <p:pic>
          <p:nvPicPr>
            <p:cNvPr id="20" name="Kép 1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6" t="22602" r="26505" b="20260"/>
            <a:stretch/>
          </p:blipFill>
          <p:spPr>
            <a:xfrm rot="17199889">
              <a:off x="1798195" y="409397"/>
              <a:ext cx="2453739" cy="3184018"/>
            </a:xfrm>
            <a:prstGeom prst="rect">
              <a:avLst/>
            </a:prstGeom>
          </p:spPr>
        </p:pic>
        <p:sp>
          <p:nvSpPr>
            <p:cNvPr id="19" name="Tartalom helye 2"/>
            <p:cNvSpPr txBox="1">
              <a:spLocks/>
            </p:cNvSpPr>
            <p:nvPr/>
          </p:nvSpPr>
          <p:spPr>
            <a:xfrm>
              <a:off x="1396009" y="1100505"/>
              <a:ext cx="2649777" cy="17068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hu-HU" sz="24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hallgatóit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hu-HU" sz="24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ösztönözheti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hu-HU" sz="2000" dirty="0" smtClean="0">
                  <a:solidFill>
                    <a:srgbClr val="25326B"/>
                  </a:solidFill>
                  <a:cs typeface="Arial" panose="020B0604020202020204" pitchFamily="34" charset="0"/>
                </a:rPr>
                <a:t>nemzetközi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hu-HU" sz="2000" dirty="0" smtClean="0">
                  <a:solidFill>
                    <a:srgbClr val="25326B"/>
                  </a:solidFill>
                  <a:cs typeface="Arial" panose="020B0604020202020204" pitchFamily="34" charset="0"/>
                </a:rPr>
                <a:t>mobilitásban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hu-HU" sz="2000" dirty="0" smtClean="0">
                  <a:solidFill>
                    <a:srgbClr val="25326B"/>
                  </a:solidFill>
                  <a:cs typeface="Arial" panose="020B0604020202020204" pitchFamily="34" charset="0"/>
                </a:rPr>
                <a:t>való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hu-HU" sz="2000" dirty="0" smtClean="0">
                  <a:solidFill>
                    <a:srgbClr val="25326B"/>
                  </a:solidFill>
                  <a:cs typeface="Arial" panose="020B0604020202020204" pitchFamily="34" charset="0"/>
                </a:rPr>
                <a:t>részvételre</a:t>
              </a:r>
              <a:endParaRPr lang="hu-HU" sz="2000" dirty="0">
                <a:solidFill>
                  <a:srgbClr val="25326B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2076799" y="2422834"/>
            <a:ext cx="2969390" cy="2183944"/>
            <a:chOff x="365874" y="2876225"/>
            <a:chExt cx="2969390" cy="2183944"/>
          </a:xfrm>
        </p:grpSpPr>
        <p:pic>
          <p:nvPicPr>
            <p:cNvPr id="43" name="Kép 4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0" t="22777" r="24396" b="22357"/>
            <a:stretch/>
          </p:blipFill>
          <p:spPr>
            <a:xfrm rot="15484000">
              <a:off x="922096" y="2607147"/>
              <a:ext cx="2144090" cy="2682246"/>
            </a:xfrm>
            <a:prstGeom prst="rect">
              <a:avLst/>
            </a:prstGeom>
          </p:spPr>
        </p:pic>
        <p:sp>
          <p:nvSpPr>
            <p:cNvPr id="45" name="Tartalom helye 2"/>
            <p:cNvSpPr txBox="1">
              <a:spLocks/>
            </p:cNvSpPr>
            <p:nvPr/>
          </p:nvSpPr>
          <p:spPr>
            <a:xfrm>
              <a:off x="365874" y="3353280"/>
              <a:ext cx="2649777" cy="17068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hu-HU" sz="2000" dirty="0">
                  <a:solidFill>
                    <a:srgbClr val="25326B"/>
                  </a:solidFill>
                  <a:cs typeface="Arial" panose="020B0604020202020204" pitchFamily="34" charset="0"/>
                </a:rPr>
                <a:t>több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hu-HU" sz="24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idegen</a:t>
              </a:r>
              <a:br>
                <a:rPr lang="hu-HU" sz="24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</a:br>
              <a:r>
                <a:rPr lang="hu-HU" sz="24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nyelven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hu-HU" sz="24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tartott óra</a:t>
              </a:r>
              <a:endParaRPr lang="hu-HU" sz="2400" b="1" dirty="0">
                <a:solidFill>
                  <a:srgbClr val="E73E1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794857" y="4227227"/>
            <a:ext cx="2774421" cy="2233482"/>
            <a:chOff x="2016381" y="4624518"/>
            <a:chExt cx="2774421" cy="2233482"/>
          </a:xfrm>
        </p:grpSpPr>
        <p:pic>
          <p:nvPicPr>
            <p:cNvPr id="41" name="Kép 4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9" t="22610" r="24397" b="22523"/>
            <a:stretch/>
          </p:blipFill>
          <p:spPr>
            <a:xfrm rot="14492639">
              <a:off x="2502695" y="4369384"/>
              <a:ext cx="2032973" cy="2543241"/>
            </a:xfrm>
            <a:prstGeom prst="rect">
              <a:avLst/>
            </a:prstGeom>
          </p:spPr>
        </p:pic>
        <p:sp>
          <p:nvSpPr>
            <p:cNvPr id="46" name="Tartalom helye 2"/>
            <p:cNvSpPr txBox="1">
              <a:spLocks/>
            </p:cNvSpPr>
            <p:nvPr/>
          </p:nvSpPr>
          <p:spPr>
            <a:xfrm>
              <a:off x="2016381" y="5151111"/>
              <a:ext cx="2649777" cy="17068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hu-HU" sz="2000" dirty="0">
                  <a:solidFill>
                    <a:srgbClr val="25326B"/>
                  </a:solidFill>
                  <a:cs typeface="Arial" panose="020B0604020202020204" pitchFamily="34" charset="0"/>
                </a:rPr>
                <a:t>több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hu-HU" sz="24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nemzetközi</a:t>
              </a:r>
              <a:br>
                <a:rPr lang="hu-HU" sz="24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</a:br>
              <a:r>
                <a:rPr lang="hu-HU" sz="2400" b="1" dirty="0" smtClean="0">
                  <a:solidFill>
                    <a:srgbClr val="E73E1C"/>
                  </a:solidFill>
                  <a:cs typeface="Arial" panose="020B0604020202020204" pitchFamily="34" charset="0"/>
                </a:rPr>
                <a:t>projektben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hu-HU" sz="2000" dirty="0">
                  <a:solidFill>
                    <a:srgbClr val="25326B"/>
                  </a:solidFill>
                  <a:cs typeface="Arial" panose="020B0604020202020204" pitchFamily="34" charset="0"/>
                </a:rPr>
                <a:t>való részvétel</a:t>
              </a:r>
            </a:p>
          </p:txBody>
        </p:sp>
      </p:grpSp>
      <p:sp>
        <p:nvSpPr>
          <p:cNvPr id="47" name="Tartalom helye 2"/>
          <p:cNvSpPr txBox="1">
            <a:spLocks/>
          </p:cNvSpPr>
          <p:nvPr/>
        </p:nvSpPr>
        <p:spPr>
          <a:xfrm>
            <a:off x="6958189" y="1854985"/>
            <a:ext cx="2649777" cy="1706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25326B"/>
                </a:solidFill>
                <a:cs typeface="Arial" panose="020B0604020202020204" pitchFamily="34" charset="0"/>
              </a:rPr>
              <a:t>aktív részvétel</a:t>
            </a:r>
            <a:endParaRPr lang="hu-HU" sz="2000" dirty="0">
              <a:solidFill>
                <a:srgbClr val="25326B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400" b="1" dirty="0" smtClean="0">
                <a:solidFill>
                  <a:srgbClr val="E73E1C"/>
                </a:solidFill>
                <a:cs typeface="Arial" panose="020B0604020202020204" pitchFamily="34" charset="0"/>
              </a:rPr>
              <a:t>intézménye</a:t>
            </a:r>
            <a:br>
              <a:rPr lang="hu-HU" sz="2400" b="1" dirty="0" smtClean="0">
                <a:solidFill>
                  <a:srgbClr val="E73E1C"/>
                </a:solidFill>
                <a:cs typeface="Arial" panose="020B0604020202020204" pitchFamily="34" charset="0"/>
              </a:rPr>
            </a:br>
            <a:r>
              <a:rPr lang="hu-HU" sz="2400" b="1" dirty="0" err="1" smtClean="0">
                <a:solidFill>
                  <a:srgbClr val="E73E1C"/>
                </a:solidFill>
                <a:cs typeface="Arial" panose="020B0604020202020204" pitchFamily="34" charset="0"/>
              </a:rPr>
              <a:t>nemzetközie-sítésében</a:t>
            </a:r>
            <a:endParaRPr lang="hu-HU" sz="2400" b="1" dirty="0">
              <a:solidFill>
                <a:srgbClr val="E73E1C"/>
              </a:solidFill>
              <a:cs typeface="Arial" panose="020B0604020202020204" pitchFamily="34" charset="0"/>
            </a:endParaRPr>
          </a:p>
        </p:txBody>
      </p:sp>
      <p:sp>
        <p:nvSpPr>
          <p:cNvPr id="48" name="Tartalom helye 2"/>
          <p:cNvSpPr txBox="1">
            <a:spLocks/>
          </p:cNvSpPr>
          <p:nvPr/>
        </p:nvSpPr>
        <p:spPr>
          <a:xfrm>
            <a:off x="6736091" y="4145522"/>
            <a:ext cx="2649777" cy="1706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25326B"/>
                </a:solidFill>
                <a:cs typeface="Arial" panose="020B0604020202020204" pitchFamily="34" charset="0"/>
              </a:rPr>
              <a:t>intézménye</a:t>
            </a:r>
            <a:endParaRPr lang="hu-HU" sz="2000" dirty="0">
              <a:solidFill>
                <a:srgbClr val="25326B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400" b="1" dirty="0" smtClean="0">
                <a:solidFill>
                  <a:srgbClr val="E73E1C"/>
                </a:solidFill>
                <a:cs typeface="Arial" panose="020B0604020202020204" pitchFamily="34" charset="0"/>
              </a:rPr>
              <a:t>képzési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400" b="1" dirty="0" smtClean="0">
                <a:solidFill>
                  <a:srgbClr val="E73E1C"/>
                </a:solidFill>
                <a:cs typeface="Arial" panose="020B0604020202020204" pitchFamily="34" charset="0"/>
              </a:rPr>
              <a:t>színvonala </a:t>
            </a:r>
            <a:br>
              <a:rPr lang="hu-HU" sz="2400" b="1" dirty="0" smtClean="0">
                <a:solidFill>
                  <a:srgbClr val="E73E1C"/>
                </a:solidFill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25326B"/>
                </a:solidFill>
                <a:cs typeface="Arial" panose="020B0604020202020204" pitchFamily="34" charset="0"/>
              </a:rPr>
              <a:t>is </a:t>
            </a:r>
            <a:r>
              <a:rPr lang="hu-HU" sz="2000" dirty="0">
                <a:solidFill>
                  <a:srgbClr val="25326B"/>
                </a:solidFill>
                <a:cs typeface="Arial" panose="020B0604020202020204" pitchFamily="34" charset="0"/>
              </a:rPr>
              <a:t>emelkedik</a:t>
            </a:r>
          </a:p>
        </p:txBody>
      </p:sp>
      <p:sp>
        <p:nvSpPr>
          <p:cNvPr id="22" name="Folyamatábra: Feldolgozás 21"/>
          <p:cNvSpPr/>
          <p:nvPr/>
        </p:nvSpPr>
        <p:spPr>
          <a:xfrm>
            <a:off x="7130472" y="6585527"/>
            <a:ext cx="5061529" cy="272473"/>
          </a:xfrm>
          <a:prstGeom prst="flowChartProcess">
            <a:avLst/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4C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84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yamatábra: Feldolgozás 19"/>
          <p:cNvSpPr/>
          <p:nvPr/>
        </p:nvSpPr>
        <p:spPr>
          <a:xfrm>
            <a:off x="7130472" y="6585527"/>
            <a:ext cx="5061529" cy="272473"/>
          </a:xfrm>
          <a:prstGeom prst="flowChartProcess">
            <a:avLst/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4C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675861" y="-505444"/>
            <a:ext cx="10699422" cy="8026832"/>
            <a:chOff x="675861" y="-505444"/>
            <a:chExt cx="10699422" cy="8026832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61" y="-505444"/>
              <a:ext cx="10699422" cy="8026832"/>
            </a:xfrm>
            <a:prstGeom prst="rect">
              <a:avLst/>
            </a:prstGeom>
          </p:spPr>
        </p:pic>
        <p:grpSp>
          <p:nvGrpSpPr>
            <p:cNvPr id="19" name="Csoportba foglalás 18"/>
            <p:cNvGrpSpPr/>
            <p:nvPr/>
          </p:nvGrpSpPr>
          <p:grpSpPr>
            <a:xfrm>
              <a:off x="1212565" y="584454"/>
              <a:ext cx="9246636" cy="6936934"/>
              <a:chOff x="1091170" y="172068"/>
              <a:chExt cx="9246636" cy="6936934"/>
            </a:xfrm>
          </p:grpSpPr>
          <p:grpSp>
            <p:nvGrpSpPr>
              <p:cNvPr id="9" name="Csoportba foglalás 8"/>
              <p:cNvGrpSpPr/>
              <p:nvPr/>
            </p:nvGrpSpPr>
            <p:grpSpPr>
              <a:xfrm>
                <a:off x="1091170" y="172068"/>
                <a:ext cx="9246636" cy="6936934"/>
                <a:chOff x="1091170" y="172068"/>
                <a:chExt cx="9246636" cy="6936934"/>
              </a:xfrm>
            </p:grpSpPr>
            <p:pic>
              <p:nvPicPr>
                <p:cNvPr id="6" name="Kép 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1170" y="172068"/>
                  <a:ext cx="9246636" cy="6936934"/>
                </a:xfrm>
                <a:prstGeom prst="rect">
                  <a:avLst/>
                </a:prstGeom>
              </p:spPr>
            </p:pic>
            <p:pic>
              <p:nvPicPr>
                <p:cNvPr id="8" name="Kép 7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7218" y="340176"/>
                  <a:ext cx="8234540" cy="6177648"/>
                </a:xfrm>
                <a:prstGeom prst="rect">
                  <a:avLst/>
                </a:prstGeom>
              </p:spPr>
            </p:pic>
          </p:grpSp>
          <p:pic>
            <p:nvPicPr>
              <p:cNvPr id="10" name="Kép 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86079">
                <a:off x="3429659" y="3337088"/>
                <a:ext cx="753658" cy="753658"/>
              </a:xfrm>
              <a:prstGeom prst="rect">
                <a:avLst/>
              </a:prstGeom>
            </p:spPr>
          </p:pic>
          <p:pic>
            <p:nvPicPr>
              <p:cNvPr id="21" name="Kép 2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1456">
                <a:off x="3531301" y="1346055"/>
                <a:ext cx="753658" cy="753658"/>
              </a:xfrm>
              <a:prstGeom prst="rect">
                <a:avLst/>
              </a:prstGeom>
            </p:spPr>
          </p:pic>
          <p:pic>
            <p:nvPicPr>
              <p:cNvPr id="23" name="Kép 2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836133">
                <a:off x="8276606" y="3545341"/>
                <a:ext cx="753658" cy="753658"/>
              </a:xfrm>
              <a:prstGeom prst="rect">
                <a:avLst/>
              </a:prstGeom>
            </p:spPr>
          </p:pic>
          <p:sp>
            <p:nvSpPr>
              <p:cNvPr id="18" name="Ellipszis 17"/>
              <p:cNvSpPr/>
              <p:nvPr/>
            </p:nvSpPr>
            <p:spPr>
              <a:xfrm>
                <a:off x="2481031" y="2224726"/>
                <a:ext cx="179110" cy="17911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Ellipszis 25"/>
              <p:cNvSpPr/>
              <p:nvPr/>
            </p:nvSpPr>
            <p:spPr>
              <a:xfrm>
                <a:off x="3476858" y="4282776"/>
                <a:ext cx="179110" cy="17911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Ellipszis 26"/>
              <p:cNvSpPr/>
              <p:nvPr/>
            </p:nvSpPr>
            <p:spPr>
              <a:xfrm>
                <a:off x="5291790" y="2293667"/>
                <a:ext cx="179110" cy="17911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" name="Ellipszis 27"/>
              <p:cNvSpPr/>
              <p:nvPr/>
            </p:nvSpPr>
            <p:spPr>
              <a:xfrm>
                <a:off x="5639452" y="3832615"/>
                <a:ext cx="179110" cy="17911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" name="Ellipszis 28"/>
              <p:cNvSpPr/>
              <p:nvPr/>
            </p:nvSpPr>
            <p:spPr>
              <a:xfrm>
                <a:off x="7723906" y="2612797"/>
                <a:ext cx="179110" cy="17911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Ellipszis 29"/>
              <p:cNvSpPr/>
              <p:nvPr/>
            </p:nvSpPr>
            <p:spPr>
              <a:xfrm>
                <a:off x="9057050" y="4744628"/>
                <a:ext cx="179110" cy="17911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6" name="Téglalap 35"/>
          <p:cNvSpPr/>
          <p:nvPr/>
        </p:nvSpPr>
        <p:spPr>
          <a:xfrm>
            <a:off x="3710354" y="612742"/>
            <a:ext cx="4791808" cy="556182"/>
          </a:xfrm>
          <a:prstGeom prst="rect">
            <a:avLst/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övegdoboz 36"/>
          <p:cNvSpPr txBox="1"/>
          <p:nvPr/>
        </p:nvSpPr>
        <p:spPr>
          <a:xfrm>
            <a:off x="0" y="102889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  <a:spcAft>
                <a:spcPts val="600"/>
              </a:spcAft>
            </a:pPr>
            <a:r>
              <a:rPr lang="hu-HU" sz="3200" spc="80" dirty="0" smtClean="0">
                <a:solidFill>
                  <a:srgbClr val="25326B"/>
                </a:solidFill>
              </a:rPr>
              <a:t>NEMZETKÖZI</a:t>
            </a:r>
          </a:p>
          <a:p>
            <a:pPr algn="ctr">
              <a:lnSpc>
                <a:spcPts val="3800"/>
              </a:lnSpc>
            </a:pPr>
            <a:r>
              <a:rPr lang="hu-HU" sz="4200" spc="80" dirty="0" smtClean="0">
                <a:solidFill>
                  <a:schemeClr val="bg1"/>
                </a:solidFill>
              </a:rPr>
              <a:t>EGYÜTTMŐKÖDÉSEK</a:t>
            </a:r>
          </a:p>
          <a:p>
            <a:pPr algn="ctr">
              <a:lnSpc>
                <a:spcPts val="3800"/>
              </a:lnSpc>
            </a:pPr>
            <a:r>
              <a:rPr lang="hu-HU" sz="3200" spc="80" dirty="0" smtClean="0">
                <a:solidFill>
                  <a:srgbClr val="25326B"/>
                </a:solidFill>
              </a:rPr>
              <a:t>EURÓPÁBAN ÉS EURÓPÁN KÍVÜL</a:t>
            </a:r>
            <a:endParaRPr lang="hu-HU" sz="3200" dirty="0">
              <a:solidFill>
                <a:srgbClr val="253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8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04" b="-1401"/>
          <a:stretch/>
        </p:blipFill>
        <p:spPr>
          <a:xfrm>
            <a:off x="490022" y="1394673"/>
            <a:ext cx="3721493" cy="4452212"/>
          </a:xfrm>
          <a:prstGeom prst="rect">
            <a:avLst/>
          </a:prstGeom>
        </p:spPr>
      </p:pic>
      <p:grpSp>
        <p:nvGrpSpPr>
          <p:cNvPr id="16" name="Csoportba foglalás 15"/>
          <p:cNvGrpSpPr/>
          <p:nvPr/>
        </p:nvGrpSpPr>
        <p:grpSpPr>
          <a:xfrm>
            <a:off x="3876099" y="2583451"/>
            <a:ext cx="2980618" cy="3836980"/>
            <a:chOff x="126135" y="2583451"/>
            <a:chExt cx="2980618" cy="3836980"/>
          </a:xfrm>
        </p:grpSpPr>
        <p:sp>
          <p:nvSpPr>
            <p:cNvPr id="34" name="Háromszög 33"/>
            <p:cNvSpPr/>
            <p:nvPr/>
          </p:nvSpPr>
          <p:spPr>
            <a:xfrm rot="16721039">
              <a:off x="-143786" y="3169891"/>
              <a:ext cx="3535480" cy="2965599"/>
            </a:xfrm>
            <a:prstGeom prst="triangle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Háromszög 34"/>
            <p:cNvSpPr/>
            <p:nvPr/>
          </p:nvSpPr>
          <p:spPr>
            <a:xfrm rot="18989813">
              <a:off x="126135" y="2583451"/>
              <a:ext cx="2045255" cy="2289483"/>
            </a:xfrm>
            <a:prstGeom prst="triangle">
              <a:avLst>
                <a:gd name="adj" fmla="val 63625"/>
              </a:avLst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Háromszög 5"/>
          <p:cNvSpPr/>
          <p:nvPr/>
        </p:nvSpPr>
        <p:spPr>
          <a:xfrm rot="5400000">
            <a:off x="-103984" y="387706"/>
            <a:ext cx="985705" cy="849746"/>
          </a:xfrm>
          <a:prstGeom prst="triangle">
            <a:avLst/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36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5" y="902913"/>
            <a:ext cx="1750505" cy="194391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586" y="508001"/>
            <a:ext cx="709995" cy="675398"/>
          </a:xfrm>
          <a:prstGeom prst="rect">
            <a:avLst/>
          </a:prstGeom>
        </p:spPr>
      </p:pic>
      <p:sp>
        <p:nvSpPr>
          <p:cNvPr id="27" name="Cím 1"/>
          <p:cNvSpPr txBox="1">
            <a:spLocks/>
          </p:cNvSpPr>
          <p:nvPr/>
        </p:nvSpPr>
        <p:spPr>
          <a:xfrm>
            <a:off x="999460" y="513021"/>
            <a:ext cx="11104556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01B4DB"/>
                </a:solidFill>
                <a:latin typeface="+mn-lt"/>
                <a:cs typeface="Arial" panose="020B0604020202020204" pitchFamily="34" charset="0"/>
              </a:rPr>
              <a:t>CEEPUS:</a:t>
            </a:r>
            <a:r>
              <a:rPr lang="hu-HU" sz="2200" b="1" dirty="0" smtClean="0">
                <a:solidFill>
                  <a:srgbClr val="01B4DB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01B4DB"/>
                </a:solidFill>
                <a:cs typeface="Arial" panose="020B0604020202020204" pitchFamily="34" charset="0"/>
              </a:rPr>
              <a:t> </a:t>
            </a:r>
            <a:r>
              <a:rPr lang="hu-HU" sz="3000" dirty="0" smtClean="0">
                <a:solidFill>
                  <a:srgbClr val="01B4DB"/>
                </a:solidFill>
                <a:cs typeface="Arial" panose="020B0604020202020204" pitchFamily="34" charset="0"/>
              </a:rPr>
              <a:t>KÖZÉP-EURÓPAI FELSŐOKTATÁSI CSEREPROGRAM</a:t>
            </a:r>
            <a:endParaRPr lang="hu-HU" sz="3000" dirty="0">
              <a:solidFill>
                <a:srgbClr val="01B4DB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4412756" y="3605979"/>
            <a:ext cx="7206329" cy="826081"/>
            <a:chOff x="4412756" y="3738378"/>
            <a:chExt cx="7206329" cy="826081"/>
          </a:xfrm>
        </p:grpSpPr>
        <p:sp>
          <p:nvSpPr>
            <p:cNvPr id="39" name="Szövegdoboz 38"/>
            <p:cNvSpPr txBox="1"/>
            <p:nvPr/>
          </p:nvSpPr>
          <p:spPr>
            <a:xfrm>
              <a:off x="4412756" y="3738378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436789"/>
                  </a:solidFill>
                  <a:cs typeface="Arial" panose="020B0604020202020204" pitchFamily="34" charset="0"/>
                </a:rPr>
                <a:t>Célországok:</a:t>
              </a: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4412756" y="4087405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>
                  <a:solidFill>
                    <a:srgbClr val="EB5F3A"/>
                  </a:solidFill>
                  <a:cs typeface="Arial" panose="020B0604020202020204" pitchFamily="34" charset="0"/>
                </a:rPr>
                <a:t>Közép-Európa 15 országa</a:t>
              </a: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4412756" y="5420791"/>
            <a:ext cx="7206329" cy="810682"/>
            <a:chOff x="4412756" y="5553190"/>
            <a:chExt cx="7206329" cy="810682"/>
          </a:xfrm>
        </p:grpSpPr>
        <p:sp>
          <p:nvSpPr>
            <p:cNvPr id="42" name="Szövegdoboz 41"/>
            <p:cNvSpPr txBox="1"/>
            <p:nvPr/>
          </p:nvSpPr>
          <p:spPr>
            <a:xfrm>
              <a:off x="4412756" y="555319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436789"/>
                  </a:solidFill>
                  <a:cs typeface="Arial" panose="020B0604020202020204" pitchFamily="34" charset="0"/>
                </a:rPr>
                <a:t>További információk:</a:t>
              </a: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4412756" y="5886818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>
                  <a:solidFill>
                    <a:srgbClr val="EB5F3A"/>
                  </a:solidFill>
                  <a:cs typeface="Arial" panose="020B0604020202020204" pitchFamily="34" charset="0"/>
                </a:rPr>
                <a:t>ceepus.hu</a:t>
              </a: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4412756" y="1415553"/>
            <a:ext cx="7206329" cy="1217675"/>
            <a:chOff x="4412756" y="1547952"/>
            <a:chExt cx="7206329" cy="1217675"/>
          </a:xfrm>
        </p:grpSpPr>
        <p:sp>
          <p:nvSpPr>
            <p:cNvPr id="37" name="Szövegdoboz 36"/>
            <p:cNvSpPr txBox="1"/>
            <p:nvPr/>
          </p:nvSpPr>
          <p:spPr>
            <a:xfrm>
              <a:off x="4412756" y="154795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436789"/>
                  </a:solidFill>
                  <a:cs typeface="Arial" panose="020B0604020202020204" pitchFamily="34" charset="0"/>
                </a:rPr>
                <a:t>Pályázható munkaforma:</a:t>
              </a:r>
              <a:endParaRPr lang="hu-HU" sz="2400" b="1" dirty="0">
                <a:solidFill>
                  <a:srgbClr val="436789"/>
                </a:solidFill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4412756" y="1903853"/>
              <a:ext cx="69145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oktatási </a:t>
              </a:r>
              <a:r>
                <a:rPr lang="hu-HU" sz="2600" b="1" dirty="0">
                  <a:solidFill>
                    <a:srgbClr val="EB5F3A"/>
                  </a:solidFill>
                  <a:cs typeface="Arial" panose="020B0604020202020204" pitchFamily="34" charset="0"/>
                </a:rPr>
                <a:t>célú mobilitás, nyári egyetem, koordinációs </a:t>
              </a: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találkozó</a:t>
              </a:r>
              <a:endParaRPr lang="hu-HU" sz="2600" b="1" dirty="0">
                <a:solidFill>
                  <a:srgbClr val="EB5F3A"/>
                </a:solidFill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4412756" y="2729432"/>
            <a:ext cx="7206329" cy="805394"/>
            <a:chOff x="4412756" y="2861831"/>
            <a:chExt cx="7206329" cy="805394"/>
          </a:xfrm>
        </p:grpSpPr>
        <p:sp>
          <p:nvSpPr>
            <p:cNvPr id="50" name="Szövegdoboz 49"/>
            <p:cNvSpPr txBox="1"/>
            <p:nvPr/>
          </p:nvSpPr>
          <p:spPr>
            <a:xfrm>
              <a:off x="4412756" y="2861831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436789"/>
                  </a:solidFill>
                  <a:cs typeface="Arial" panose="020B0604020202020204" pitchFamily="34" charset="0"/>
                </a:rPr>
                <a:t>Időtartam:</a:t>
              </a:r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4412756" y="319017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minimum</a:t>
              </a:r>
              <a:r>
                <a:rPr lang="hu-HU" sz="2600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5 munkanap</a:t>
              </a:r>
              <a:endParaRPr lang="hu-HU" sz="2600" b="1" dirty="0">
                <a:solidFill>
                  <a:srgbClr val="EB5F3A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412756" y="4521051"/>
            <a:ext cx="7206329" cy="830092"/>
            <a:chOff x="4412756" y="4653450"/>
            <a:chExt cx="7206329" cy="830092"/>
          </a:xfrm>
        </p:grpSpPr>
        <p:sp>
          <p:nvSpPr>
            <p:cNvPr id="55" name="Szövegdoboz 54"/>
            <p:cNvSpPr txBox="1"/>
            <p:nvPr/>
          </p:nvSpPr>
          <p:spPr>
            <a:xfrm>
              <a:off x="4412756" y="465345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436789"/>
                  </a:solidFill>
                  <a:cs typeface="Arial" panose="020B0604020202020204" pitchFamily="34" charset="0"/>
                </a:rPr>
                <a:t>Pályázni </a:t>
              </a:r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4412756" y="5006488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a</a:t>
              </a: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b="1" dirty="0">
                  <a:solidFill>
                    <a:srgbClr val="EB5F3A"/>
                  </a:solidFill>
                  <a:cs typeface="Arial" panose="020B0604020202020204" pitchFamily="34" charset="0"/>
                </a:rPr>
                <a:t>ceepus.info</a:t>
              </a: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dirty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pályázati felületen </a:t>
              </a:r>
              <a:r>
                <a:rPr lang="hu-HU" sz="2600" dirty="0" smtClean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lehet</a:t>
              </a:r>
              <a:endParaRPr lang="hu-HU" sz="2600" dirty="0">
                <a:solidFill>
                  <a:srgbClr val="EB5F3A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4" name="Folyamatábra: Feldolgozás 23"/>
          <p:cNvSpPr/>
          <p:nvPr/>
        </p:nvSpPr>
        <p:spPr>
          <a:xfrm>
            <a:off x="490022" y="5749924"/>
            <a:ext cx="3721493" cy="575791"/>
          </a:xfrm>
          <a:prstGeom prst="flowChartProcess">
            <a:avLst/>
          </a:prstGeom>
          <a:solidFill>
            <a:srgbClr val="01B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>
            <a:off x="1857915" y="5752440"/>
            <a:ext cx="985705" cy="573275"/>
          </a:xfrm>
          <a:prstGeom prst="triangle">
            <a:avLst>
              <a:gd name="adj" fmla="val 48216"/>
            </a:avLst>
          </a:prstGeom>
          <a:solidFill>
            <a:srgbClr val="E7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84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Kép 6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1" r="23353" b="2641"/>
          <a:stretch/>
        </p:blipFill>
        <p:spPr>
          <a:xfrm>
            <a:off x="490021" y="1388749"/>
            <a:ext cx="3721493" cy="4626569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4412756" y="3025256"/>
            <a:ext cx="7206329" cy="1141921"/>
            <a:chOff x="4412756" y="3332979"/>
            <a:chExt cx="7206329" cy="1141921"/>
          </a:xfrm>
        </p:grpSpPr>
        <p:sp>
          <p:nvSpPr>
            <p:cNvPr id="39" name="Szövegdoboz 38"/>
            <p:cNvSpPr txBox="1"/>
            <p:nvPr/>
          </p:nvSpPr>
          <p:spPr>
            <a:xfrm>
              <a:off x="4412756" y="3332979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165488"/>
                  </a:solidFill>
                  <a:cs typeface="Arial" panose="020B0604020202020204" pitchFamily="34" charset="0"/>
                </a:rPr>
                <a:t>Célországok:</a:t>
              </a: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4412756" y="3664422"/>
              <a:ext cx="6914576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>
                  <a:solidFill>
                    <a:srgbClr val="048FD9"/>
                  </a:solidFill>
                  <a:cs typeface="Arial" panose="020B0604020202020204" pitchFamily="34" charset="0"/>
                </a:rPr>
                <a:t>EU tagállamok</a:t>
              </a:r>
              <a:r>
                <a:rPr lang="hu-HU" sz="2600" dirty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, Észak-Macedónia, Norvégia, </a:t>
              </a:r>
              <a:r>
                <a:rPr lang="hu-HU" sz="2600" dirty="0" err="1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Lichtenstein</a:t>
              </a:r>
              <a:r>
                <a:rPr lang="hu-HU" sz="2600" dirty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, Izland, Szerbia és Törökország</a:t>
              </a: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4412756" y="1416072"/>
            <a:ext cx="7206329" cy="771411"/>
            <a:chOff x="4412756" y="1547952"/>
            <a:chExt cx="7206329" cy="771411"/>
          </a:xfrm>
        </p:grpSpPr>
        <p:sp>
          <p:nvSpPr>
            <p:cNvPr id="37" name="Szövegdoboz 36"/>
            <p:cNvSpPr txBox="1"/>
            <p:nvPr/>
          </p:nvSpPr>
          <p:spPr>
            <a:xfrm>
              <a:off x="4412756" y="154795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165488"/>
                  </a:solidFill>
                  <a:cs typeface="Arial" panose="020B0604020202020204" pitchFamily="34" charset="0"/>
                </a:rPr>
                <a:t>Pályázható munkaforma:</a:t>
              </a:r>
              <a:endParaRPr lang="hu-HU" sz="2400" b="1" dirty="0">
                <a:solidFill>
                  <a:srgbClr val="165488"/>
                </a:solidFill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4412756" y="1842309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err="1" smtClean="0">
                  <a:solidFill>
                    <a:srgbClr val="048FD9"/>
                  </a:solidFill>
                  <a:cs typeface="Arial" panose="020B0604020202020204" pitchFamily="34" charset="0"/>
                </a:rPr>
                <a:t>workshop</a:t>
              </a:r>
              <a:r>
                <a:rPr lang="hu-HU" sz="2600" b="1" dirty="0">
                  <a:solidFill>
                    <a:srgbClr val="048FD9"/>
                  </a:solidFill>
                  <a:cs typeface="Arial" panose="020B0604020202020204" pitchFamily="34" charset="0"/>
                </a:rPr>
                <a:t>,</a:t>
              </a:r>
              <a:r>
                <a:rPr lang="hu-HU" sz="2600" b="1" dirty="0">
                  <a:solidFill>
                    <a:srgbClr val="EB5F3A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b="1" dirty="0" err="1">
                  <a:solidFill>
                    <a:srgbClr val="048FD9"/>
                  </a:solidFill>
                  <a:cs typeface="Arial" panose="020B0604020202020204" pitchFamily="34" charset="0"/>
                </a:rPr>
                <a:t>job</a:t>
              </a:r>
              <a:r>
                <a:rPr lang="hu-HU" sz="2600" b="1" dirty="0">
                  <a:solidFill>
                    <a:srgbClr val="048FD9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b="1" dirty="0" err="1">
                  <a:solidFill>
                    <a:srgbClr val="048FD9"/>
                  </a:solidFill>
                  <a:cs typeface="Arial" panose="020B0604020202020204" pitchFamily="34" charset="0"/>
                </a:rPr>
                <a:t>shadowing</a:t>
              </a:r>
              <a:r>
                <a:rPr lang="hu-HU" sz="2600" b="1" dirty="0">
                  <a:solidFill>
                    <a:srgbClr val="048FD9"/>
                  </a:solidFill>
                  <a:cs typeface="Arial" panose="020B0604020202020204" pitchFamily="34" charset="0"/>
                </a:rPr>
                <a:t>, </a:t>
              </a:r>
              <a:r>
                <a:rPr lang="hu-HU" sz="2600" b="1" dirty="0" err="1">
                  <a:solidFill>
                    <a:srgbClr val="048FD9"/>
                  </a:solidFill>
                  <a:cs typeface="Arial" panose="020B0604020202020204" pitchFamily="34" charset="0"/>
                </a:rPr>
                <a:t>training</a:t>
              </a:r>
              <a:endParaRPr lang="hu-HU" sz="2600" b="1" dirty="0">
                <a:solidFill>
                  <a:srgbClr val="048FD9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412756" y="2230081"/>
            <a:ext cx="7206329" cy="769750"/>
            <a:chOff x="4412756" y="2485050"/>
            <a:chExt cx="7206329" cy="769750"/>
          </a:xfrm>
        </p:grpSpPr>
        <p:sp>
          <p:nvSpPr>
            <p:cNvPr id="50" name="Szövegdoboz 49"/>
            <p:cNvSpPr txBox="1"/>
            <p:nvPr/>
          </p:nvSpPr>
          <p:spPr>
            <a:xfrm>
              <a:off x="4412756" y="248505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165488"/>
                  </a:solidFill>
                  <a:cs typeface="Arial" panose="020B0604020202020204" pitchFamily="34" charset="0"/>
                </a:rPr>
                <a:t>Időtartam:</a:t>
              </a:r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4412756" y="2777746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minimum </a:t>
              </a:r>
              <a:r>
                <a:rPr lang="hu-HU" sz="2600" b="1" dirty="0">
                  <a:solidFill>
                    <a:srgbClr val="048FD9"/>
                  </a:solidFill>
                  <a:cs typeface="Arial" panose="020B0604020202020204" pitchFamily="34" charset="0"/>
                </a:rPr>
                <a:t>2 nap</a:t>
              </a: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, maximum</a:t>
              </a:r>
              <a:r>
                <a:rPr lang="hu-HU" sz="2600" dirty="0" smtClean="0">
                  <a:solidFill>
                    <a:srgbClr val="048FD9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b="1" dirty="0" smtClean="0">
                  <a:solidFill>
                    <a:srgbClr val="048FD9"/>
                  </a:solidFill>
                  <a:cs typeface="Arial" panose="020B0604020202020204" pitchFamily="34" charset="0"/>
                </a:rPr>
                <a:t>60 munkanap</a:t>
              </a:r>
              <a:endParaRPr lang="hu-HU" sz="2600" b="1" dirty="0">
                <a:solidFill>
                  <a:srgbClr val="048FD9"/>
                </a:solidFill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4412756" y="4187461"/>
            <a:ext cx="7206329" cy="786132"/>
            <a:chOff x="4412756" y="4653450"/>
            <a:chExt cx="7206329" cy="786132"/>
          </a:xfrm>
        </p:grpSpPr>
        <p:sp>
          <p:nvSpPr>
            <p:cNvPr id="55" name="Szövegdoboz 54"/>
            <p:cNvSpPr txBox="1"/>
            <p:nvPr/>
          </p:nvSpPr>
          <p:spPr>
            <a:xfrm>
              <a:off x="4412756" y="465345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165488"/>
                  </a:solidFill>
                  <a:cs typeface="Arial" panose="020B0604020202020204" pitchFamily="34" charset="0"/>
                </a:rPr>
                <a:t>Pályázni </a:t>
              </a:r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4412756" y="4962528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közvetlenül</a:t>
              </a:r>
              <a:r>
                <a:rPr lang="hu-HU" sz="2600" b="1" dirty="0">
                  <a:solidFill>
                    <a:srgbClr val="048FD9"/>
                  </a:solidFill>
                  <a:cs typeface="Arial" panose="020B0604020202020204" pitchFamily="34" charset="0"/>
                </a:rPr>
                <a:t> a felsőoktatási intézményhez </a:t>
              </a: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kell</a:t>
              </a:r>
              <a:endParaRPr lang="hu-HU" sz="2600" dirty="0">
                <a:solidFill>
                  <a:srgbClr val="048FD9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330" y="513014"/>
            <a:ext cx="1543431" cy="439734"/>
          </a:xfrm>
          <a:prstGeom prst="rect">
            <a:avLst/>
          </a:prstGeom>
        </p:spPr>
      </p:pic>
      <p:grpSp>
        <p:nvGrpSpPr>
          <p:cNvPr id="30" name="Csoportba foglalás 29"/>
          <p:cNvGrpSpPr/>
          <p:nvPr/>
        </p:nvGrpSpPr>
        <p:grpSpPr>
          <a:xfrm>
            <a:off x="295037" y="1279747"/>
            <a:ext cx="1958514" cy="1958513"/>
            <a:chOff x="118180" y="1139885"/>
            <a:chExt cx="1958514" cy="1958513"/>
          </a:xfrm>
        </p:grpSpPr>
        <p:sp>
          <p:nvSpPr>
            <p:cNvPr id="31" name="Ellipszis 30"/>
            <p:cNvSpPr/>
            <p:nvPr/>
          </p:nvSpPr>
          <p:spPr>
            <a:xfrm>
              <a:off x="118181" y="1139885"/>
              <a:ext cx="1958513" cy="1958513"/>
            </a:xfrm>
            <a:prstGeom prst="ellipse">
              <a:avLst/>
            </a:prstGeom>
            <a:solidFill>
              <a:srgbClr val="12B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118180" y="1315543"/>
              <a:ext cx="1958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Oktatási </a:t>
              </a:r>
            </a:p>
            <a:p>
              <a:pPr algn="ctr">
                <a:buSzPct val="95000"/>
              </a:pPr>
              <a:r>
                <a:rPr lang="hu-HU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és/vagy képzési célú mobilitás</a:t>
              </a:r>
              <a:endParaRPr lang="hu-HU" sz="2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2" name="Folyamatábra: Feldolgozás 61"/>
          <p:cNvSpPr/>
          <p:nvPr/>
        </p:nvSpPr>
        <p:spPr>
          <a:xfrm>
            <a:off x="490022" y="5886818"/>
            <a:ext cx="3721493" cy="509566"/>
          </a:xfrm>
          <a:prstGeom prst="flowChartProcess">
            <a:avLst/>
          </a:prstGeom>
          <a:solidFill>
            <a:srgbClr val="048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4412756" y="4999279"/>
            <a:ext cx="7206329" cy="1507547"/>
            <a:chOff x="4412756" y="5333390"/>
            <a:chExt cx="7206329" cy="1507547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4412756" y="5333390"/>
              <a:ext cx="7206329" cy="784306"/>
              <a:chOff x="4412756" y="5553190"/>
              <a:chExt cx="7206329" cy="784306"/>
            </a:xfrm>
          </p:grpSpPr>
          <p:sp>
            <p:nvSpPr>
              <p:cNvPr id="42" name="Szövegdoboz 41"/>
              <p:cNvSpPr txBox="1"/>
              <p:nvPr/>
            </p:nvSpPr>
            <p:spPr>
              <a:xfrm>
                <a:off x="4412756" y="5553190"/>
                <a:ext cx="7206329" cy="4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00"/>
                  </a:lnSpc>
                  <a:spcBef>
                    <a:spcPts val="1000"/>
                  </a:spcBef>
                  <a:buSzPct val="95000"/>
                </a:pPr>
                <a:r>
                  <a:rPr lang="hu-HU" sz="3200" b="1" dirty="0">
                    <a:solidFill>
                      <a:srgbClr val="165488"/>
                    </a:solidFill>
                    <a:cs typeface="Arial" panose="020B0604020202020204" pitchFamily="34" charset="0"/>
                  </a:rPr>
                  <a:t>További információk:</a:t>
                </a:r>
              </a:p>
            </p:txBody>
          </p:sp>
          <p:sp>
            <p:nvSpPr>
              <p:cNvPr id="43" name="Szövegdoboz 42"/>
              <p:cNvSpPr txBox="1"/>
              <p:nvPr/>
            </p:nvSpPr>
            <p:spPr>
              <a:xfrm>
                <a:off x="4412756" y="5860442"/>
                <a:ext cx="691457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600" dirty="0" smtClean="0">
                    <a:solidFill>
                      <a:srgbClr val="048FD9"/>
                    </a:solidFill>
                    <a:latin typeface="+mj-lt"/>
                    <a:cs typeface="Arial" panose="020B0604020202020204" pitchFamily="34" charset="0"/>
                  </a:rPr>
                  <a:t>intézményi </a:t>
                </a:r>
                <a:r>
                  <a:rPr lang="hu-HU" sz="2600" b="1" dirty="0">
                    <a:solidFill>
                      <a:srgbClr val="048FD9"/>
                    </a:solidFill>
                    <a:cs typeface="Arial" panose="020B0604020202020204" pitchFamily="34" charset="0"/>
                  </a:rPr>
                  <a:t>Erasmus+ honlapok</a:t>
                </a:r>
              </a:p>
            </p:txBody>
          </p:sp>
        </p:grpSp>
        <p:sp>
          <p:nvSpPr>
            <p:cNvPr id="63" name="Szövegdoboz 62"/>
            <p:cNvSpPr txBox="1"/>
            <p:nvPr/>
          </p:nvSpPr>
          <p:spPr>
            <a:xfrm>
              <a:off x="4412756" y="6030459"/>
              <a:ext cx="6914576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8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048FD9"/>
                  </a:solidFill>
                  <a:cs typeface="Arial" panose="020B0604020202020204" pitchFamily="34" charset="0"/>
                </a:rPr>
                <a:t>tka.hu</a:t>
              </a: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hu-HU" sz="2600" dirty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» Pályázatok </a:t>
              </a:r>
              <a:r>
                <a:rPr lang="hu-HU" sz="2600" dirty="0">
                  <a:solidFill>
                    <a:srgbClr val="048FD9"/>
                  </a:solidFill>
                  <a:cs typeface="Arial" panose="020B0604020202020204" pitchFamily="34" charset="0"/>
                </a:rPr>
                <a:t>»</a:t>
              </a: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hu-HU" sz="2600" dirty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Erasmus+ </a:t>
              </a:r>
              <a:r>
                <a:rPr lang="hu-HU" sz="2600" dirty="0">
                  <a:solidFill>
                    <a:srgbClr val="048FD9"/>
                  </a:solidFill>
                  <a:cs typeface="Arial" panose="020B0604020202020204" pitchFamily="34" charset="0"/>
                </a:rPr>
                <a:t>»</a:t>
              </a: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hu-HU" sz="2600" dirty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Felsőoktatási munkatársak oktatási célú </a:t>
              </a:r>
              <a:r>
                <a:rPr lang="hu-HU" sz="2600" dirty="0" smtClean="0">
                  <a:solidFill>
                    <a:srgbClr val="048FD9"/>
                  </a:solidFill>
                  <a:latin typeface="+mj-lt"/>
                  <a:cs typeface="Arial" panose="020B0604020202020204" pitchFamily="34" charset="0"/>
                </a:rPr>
                <a:t>mobilitása</a:t>
              </a:r>
            </a:p>
          </p:txBody>
        </p:sp>
      </p:grpSp>
      <p:grpSp>
        <p:nvGrpSpPr>
          <p:cNvPr id="59" name="Csoportba foglalás 58"/>
          <p:cNvGrpSpPr/>
          <p:nvPr/>
        </p:nvGrpSpPr>
        <p:grpSpPr>
          <a:xfrm>
            <a:off x="490022" y="5264748"/>
            <a:ext cx="1731978" cy="1522914"/>
            <a:chOff x="8676812" y="4132385"/>
            <a:chExt cx="3430196" cy="3016141"/>
          </a:xfrm>
        </p:grpSpPr>
        <p:sp>
          <p:nvSpPr>
            <p:cNvPr id="60" name="Téglalap 59"/>
            <p:cNvSpPr/>
            <p:nvPr/>
          </p:nvSpPr>
          <p:spPr>
            <a:xfrm rot="5400000">
              <a:off x="9885241" y="4151830"/>
              <a:ext cx="1013337" cy="3430196"/>
            </a:xfrm>
            <a:prstGeom prst="rect">
              <a:avLst/>
            </a:prstGeom>
            <a:solidFill>
              <a:srgbClr val="12B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Téglalap 60"/>
            <p:cNvSpPr/>
            <p:nvPr/>
          </p:nvSpPr>
          <p:spPr>
            <a:xfrm rot="10800000">
              <a:off x="9935435" y="4132385"/>
              <a:ext cx="1013337" cy="3016141"/>
            </a:xfrm>
            <a:prstGeom prst="rect">
              <a:avLst/>
            </a:prstGeom>
            <a:solidFill>
              <a:srgbClr val="12B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6" name="Cím 1"/>
          <p:cNvSpPr txBox="1">
            <a:spLocks/>
          </p:cNvSpPr>
          <p:nvPr/>
        </p:nvSpPr>
        <p:spPr>
          <a:xfrm>
            <a:off x="999460" y="513014"/>
            <a:ext cx="7854394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ERASMUS+</a:t>
            </a:r>
            <a:endParaRPr lang="hu-HU" sz="3000" dirty="0">
              <a:solidFill>
                <a:srgbClr val="01538F"/>
              </a:solidFill>
              <a:cs typeface="Arial" panose="020B0604020202020204" pitchFamily="34" charset="0"/>
            </a:endParaRPr>
          </a:p>
        </p:txBody>
      </p:sp>
      <p:sp>
        <p:nvSpPr>
          <p:cNvPr id="67" name="Háromszög 66"/>
          <p:cNvSpPr/>
          <p:nvPr/>
        </p:nvSpPr>
        <p:spPr>
          <a:xfrm rot="5400000">
            <a:off x="-92570" y="377294"/>
            <a:ext cx="985705" cy="849746"/>
          </a:xfrm>
          <a:prstGeom prst="triangle">
            <a:avLst/>
          </a:prstGeom>
          <a:solidFill>
            <a:srgbClr val="F6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31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506</Words>
  <Application>Microsoft Office PowerPoint</Application>
  <PresentationFormat>Szélesvásznú</PresentationFormat>
  <Paragraphs>157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Tóth Bianka</dc:creator>
  <cp:lastModifiedBy>dell-7010-01</cp:lastModifiedBy>
  <cp:revision>487</cp:revision>
  <dcterms:created xsi:type="dcterms:W3CDTF">2019-07-09T08:17:46Z</dcterms:created>
  <dcterms:modified xsi:type="dcterms:W3CDTF">2020-09-01T15:20:21Z</dcterms:modified>
</cp:coreProperties>
</file>