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7"/>
  </p:notesMasterIdLst>
  <p:handoutMasterIdLst>
    <p:handoutMasterId r:id="rId68"/>
  </p:handoutMasterIdLst>
  <p:sldIdLst>
    <p:sldId id="275" r:id="rId4"/>
    <p:sldId id="276" r:id="rId5"/>
    <p:sldId id="277" r:id="rId6"/>
    <p:sldId id="303" r:id="rId7"/>
    <p:sldId id="279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274" r:id="rId42"/>
    <p:sldId id="278" r:id="rId43"/>
    <p:sldId id="259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280" r:id="rId54"/>
    <p:sldId id="314" r:id="rId55"/>
    <p:sldId id="315" r:id="rId56"/>
    <p:sldId id="316" r:id="rId57"/>
    <p:sldId id="317" r:id="rId58"/>
    <p:sldId id="319" r:id="rId59"/>
    <p:sldId id="318" r:id="rId60"/>
    <p:sldId id="321" r:id="rId61"/>
    <p:sldId id="320" r:id="rId62"/>
    <p:sldId id="322" r:id="rId63"/>
    <p:sldId id="285" r:id="rId64"/>
    <p:sldId id="304" r:id="rId65"/>
    <p:sldId id="297" r:id="rId66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ACC"/>
    <a:srgbClr val="0686C6"/>
    <a:srgbClr val="0099FF"/>
    <a:srgbClr val="F4F4E4"/>
    <a:srgbClr val="1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6395" autoAdjust="0"/>
  </p:normalViewPr>
  <p:slideViewPr>
    <p:cSldViewPr snapToGrid="0">
      <p:cViewPr varScale="1">
        <p:scale>
          <a:sx n="99" d="100"/>
          <a:sy n="99" d="100"/>
        </p:scale>
        <p:origin x="10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1B816-3220-49DF-9E20-32D52379064F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D97E92CC-4436-452F-8009-B79F968EED3A}">
      <dgm:prSet phldrT="[Szöveg]"/>
      <dgm:spPr/>
      <dgm:t>
        <a:bodyPr/>
        <a:lstStyle/>
        <a:p>
          <a:r>
            <a:rPr lang="hu-HU" b="1" smtClean="0"/>
            <a:t>Participant Portal</a:t>
          </a:r>
          <a:endParaRPr lang="hu-HU" b="1" dirty="0"/>
        </a:p>
      </dgm:t>
    </dgm:pt>
    <dgm:pt modelId="{29134594-58F6-4FBF-B713-E071767CD187}" type="parTrans" cxnId="{CD48119E-CA11-4357-BDFD-0D0035B177A4}">
      <dgm:prSet/>
      <dgm:spPr/>
      <dgm:t>
        <a:bodyPr/>
        <a:lstStyle/>
        <a:p>
          <a:endParaRPr lang="hu-HU"/>
        </a:p>
      </dgm:t>
    </dgm:pt>
    <dgm:pt modelId="{C4CE54DE-2DB7-4836-88BF-4A9161B2567B}" type="sibTrans" cxnId="{CD48119E-CA11-4357-BDFD-0D0035B177A4}">
      <dgm:prSet/>
      <dgm:spPr/>
      <dgm:t>
        <a:bodyPr/>
        <a:lstStyle/>
        <a:p>
          <a:pPr algn="ctr"/>
          <a:r>
            <a:rPr lang="hu-HU" dirty="0" smtClean="0"/>
            <a:t>PIC kód (centralizált és decentralizált pályázatokhoz)</a:t>
          </a:r>
          <a:endParaRPr lang="hu-HU" dirty="0"/>
        </a:p>
      </dgm:t>
    </dgm:pt>
    <dgm:pt modelId="{555E10FB-66AC-4138-ABC2-2C9683DA4FD4}">
      <dgm:prSet phldrT="[Szöveg]"/>
      <dgm:spPr/>
      <dgm:t>
        <a:bodyPr/>
        <a:lstStyle/>
        <a:p>
          <a:r>
            <a:rPr lang="hu-HU" b="1" dirty="0" smtClean="0"/>
            <a:t>Szervezetek Regisztrációs felülete </a:t>
          </a:r>
          <a:br>
            <a:rPr lang="hu-HU" b="1" dirty="0" smtClean="0"/>
          </a:br>
          <a:r>
            <a:rPr lang="hu-HU" b="1" dirty="0" smtClean="0"/>
            <a:t>(ORS)</a:t>
          </a:r>
          <a:endParaRPr lang="hu-HU" b="1" dirty="0"/>
        </a:p>
      </dgm:t>
    </dgm:pt>
    <dgm:pt modelId="{64B9CCDB-50A0-4C99-8F9A-5FF591F32892}" type="parTrans" cxnId="{1C129EA8-F6E3-438D-832D-719F09E6A35F}">
      <dgm:prSet/>
      <dgm:spPr/>
      <dgm:t>
        <a:bodyPr/>
        <a:lstStyle/>
        <a:p>
          <a:endParaRPr lang="hu-HU"/>
        </a:p>
      </dgm:t>
    </dgm:pt>
    <dgm:pt modelId="{B00EC262-4A8B-4095-9299-698BE46D9479}" type="sibTrans" cxnId="{1C129EA8-F6E3-438D-832D-719F09E6A35F}">
      <dgm:prSet/>
      <dgm:spPr/>
      <dgm:t>
        <a:bodyPr/>
        <a:lstStyle/>
        <a:p>
          <a:pPr algn="ctr"/>
          <a:r>
            <a:rPr lang="hu-HU" b="1" smtClean="0"/>
            <a:t>OID azonosító </a:t>
          </a:r>
          <a:r>
            <a:rPr lang="hu-HU" smtClean="0"/>
            <a:t>(decentralizált pályázatokhoz)</a:t>
          </a:r>
          <a:endParaRPr lang="hu-HU" dirty="0"/>
        </a:p>
      </dgm:t>
    </dgm:pt>
    <dgm:pt modelId="{2BBACEEB-910B-4642-AA49-986F8C5A861E}">
      <dgm:prSet phldrT="[Szöveg]"/>
      <dgm:spPr/>
      <dgm:t>
        <a:bodyPr/>
        <a:lstStyle/>
        <a:p>
          <a:r>
            <a:rPr lang="hu-HU" dirty="0" err="1" smtClean="0"/>
            <a:t>Funding</a:t>
          </a:r>
          <a:r>
            <a:rPr lang="hu-HU" dirty="0" smtClean="0"/>
            <a:t> &amp; Tender </a:t>
          </a:r>
          <a:r>
            <a:rPr lang="hu-HU" dirty="0" err="1" smtClean="0"/>
            <a:t>Portal</a:t>
          </a:r>
          <a:r>
            <a:rPr lang="hu-HU" dirty="0" smtClean="0"/>
            <a:t> </a:t>
          </a:r>
          <a:br>
            <a:rPr lang="hu-HU" dirty="0" smtClean="0"/>
          </a:br>
          <a:r>
            <a:rPr lang="hu-HU" dirty="0" smtClean="0"/>
            <a:t>(SEDIA)</a:t>
          </a:r>
          <a:endParaRPr lang="hu-HU" dirty="0"/>
        </a:p>
      </dgm:t>
    </dgm:pt>
    <dgm:pt modelId="{1AF95538-4444-45A3-AE24-A35BBB66520D}" type="parTrans" cxnId="{956220BB-0A43-479E-8005-4D19E0A55722}">
      <dgm:prSet/>
      <dgm:spPr/>
      <dgm:t>
        <a:bodyPr/>
        <a:lstStyle/>
        <a:p>
          <a:endParaRPr lang="hu-HU"/>
        </a:p>
      </dgm:t>
    </dgm:pt>
    <dgm:pt modelId="{34DD177C-C0AF-45F9-A517-B7D967F9958B}" type="sibTrans" cxnId="{956220BB-0A43-479E-8005-4D19E0A55722}">
      <dgm:prSet/>
      <dgm:spPr/>
      <dgm:t>
        <a:bodyPr/>
        <a:lstStyle/>
        <a:p>
          <a:pPr algn="ctr"/>
          <a:r>
            <a:rPr lang="hu-HU" dirty="0" smtClean="0"/>
            <a:t>PIC kód (centralizált pályázatokhoz)</a:t>
          </a:r>
          <a:endParaRPr lang="hu-HU" dirty="0"/>
        </a:p>
      </dgm:t>
    </dgm:pt>
    <dgm:pt modelId="{9A16BE47-3766-4324-ABAA-D717B1F7D0DA}" type="pres">
      <dgm:prSet presAssocID="{A331B816-3220-49DF-9E20-32D5237906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00CBC6C6-ADBD-4C4B-B334-7583B22D9056}" type="pres">
      <dgm:prSet presAssocID="{D97E92CC-4436-452F-8009-B79F968EED3A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B471ABEA-84A4-4304-8472-394DB5B3381C}" type="pres">
      <dgm:prSet presAssocID="{D97E92CC-4436-452F-8009-B79F968EED3A}" presName="rootComposite1" presStyleCnt="0"/>
      <dgm:spPr/>
      <dgm:t>
        <a:bodyPr/>
        <a:lstStyle/>
        <a:p>
          <a:endParaRPr lang="hu-HU"/>
        </a:p>
      </dgm:t>
    </dgm:pt>
    <dgm:pt modelId="{F22983ED-148E-4F83-B3FD-05E0BFD282CE}" type="pres">
      <dgm:prSet presAssocID="{D97E92CC-4436-452F-8009-B79F968EED3A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hu-HU"/>
        </a:p>
      </dgm:t>
    </dgm:pt>
    <dgm:pt modelId="{310A509B-7410-44C5-A3DD-1C156AAFD20D}" type="pres">
      <dgm:prSet presAssocID="{D97E92CC-4436-452F-8009-B79F968EED3A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  <dgm:pt modelId="{C97DE1FC-C507-4BD9-8F92-61CF899441EC}" type="pres">
      <dgm:prSet presAssocID="{D97E92CC-4436-452F-8009-B79F968EED3A}" presName="rootConnector1" presStyleLbl="node1" presStyleIdx="0" presStyleCnt="2"/>
      <dgm:spPr/>
      <dgm:t>
        <a:bodyPr/>
        <a:lstStyle/>
        <a:p>
          <a:endParaRPr lang="hu-HU"/>
        </a:p>
      </dgm:t>
    </dgm:pt>
    <dgm:pt modelId="{741FE872-9170-4321-AE12-B0E3A1C9A635}" type="pres">
      <dgm:prSet presAssocID="{D97E92CC-4436-452F-8009-B79F968EED3A}" presName="hierChild2" presStyleCnt="0"/>
      <dgm:spPr/>
      <dgm:t>
        <a:bodyPr/>
        <a:lstStyle/>
        <a:p>
          <a:endParaRPr lang="hu-HU"/>
        </a:p>
      </dgm:t>
    </dgm:pt>
    <dgm:pt modelId="{35712397-318A-49FE-BC8E-E522F60A6B98}" type="pres">
      <dgm:prSet presAssocID="{64B9CCDB-50A0-4C99-8F9A-5FF591F32892}" presName="Name37" presStyleLbl="parChTrans1D2" presStyleIdx="0" presStyleCnt="2"/>
      <dgm:spPr/>
      <dgm:t>
        <a:bodyPr/>
        <a:lstStyle/>
        <a:p>
          <a:endParaRPr lang="hu-HU"/>
        </a:p>
      </dgm:t>
    </dgm:pt>
    <dgm:pt modelId="{E82D3DE8-EF07-4FC2-B22B-150D70F01843}" type="pres">
      <dgm:prSet presAssocID="{555E10FB-66AC-4138-ABC2-2C9683DA4FD4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B0811B31-AB53-4D51-99CA-AE07434FAF65}" type="pres">
      <dgm:prSet presAssocID="{555E10FB-66AC-4138-ABC2-2C9683DA4FD4}" presName="rootComposite" presStyleCnt="0"/>
      <dgm:spPr/>
      <dgm:t>
        <a:bodyPr/>
        <a:lstStyle/>
        <a:p>
          <a:endParaRPr lang="hu-HU"/>
        </a:p>
      </dgm:t>
    </dgm:pt>
    <dgm:pt modelId="{B0CD7CBF-896C-443B-BF7B-FACEF69985F8}" type="pres">
      <dgm:prSet presAssocID="{555E10FB-66AC-4138-ABC2-2C9683DA4FD4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hu-HU"/>
        </a:p>
      </dgm:t>
    </dgm:pt>
    <dgm:pt modelId="{212CB400-3856-4438-8B3E-908DD6EA1E6F}" type="pres">
      <dgm:prSet presAssocID="{555E10FB-66AC-4138-ABC2-2C9683DA4FD4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  <dgm:pt modelId="{D9969CBB-E9F3-4BD4-8127-B022C0AB1FAA}" type="pres">
      <dgm:prSet presAssocID="{555E10FB-66AC-4138-ABC2-2C9683DA4FD4}" presName="rootConnector" presStyleLbl="node2" presStyleIdx="0" presStyleCnt="0"/>
      <dgm:spPr/>
      <dgm:t>
        <a:bodyPr/>
        <a:lstStyle/>
        <a:p>
          <a:endParaRPr lang="hu-HU"/>
        </a:p>
      </dgm:t>
    </dgm:pt>
    <dgm:pt modelId="{9180CDD7-D3F2-4F7F-9BCA-C2B30F66714E}" type="pres">
      <dgm:prSet presAssocID="{555E10FB-66AC-4138-ABC2-2C9683DA4FD4}" presName="hierChild4" presStyleCnt="0"/>
      <dgm:spPr/>
      <dgm:t>
        <a:bodyPr/>
        <a:lstStyle/>
        <a:p>
          <a:endParaRPr lang="hu-HU"/>
        </a:p>
      </dgm:t>
    </dgm:pt>
    <dgm:pt modelId="{321C18F5-349E-4363-ADE5-75B008984DBD}" type="pres">
      <dgm:prSet presAssocID="{555E10FB-66AC-4138-ABC2-2C9683DA4FD4}" presName="hierChild5" presStyleCnt="0"/>
      <dgm:spPr/>
      <dgm:t>
        <a:bodyPr/>
        <a:lstStyle/>
        <a:p>
          <a:endParaRPr lang="hu-HU"/>
        </a:p>
      </dgm:t>
    </dgm:pt>
    <dgm:pt modelId="{788358C2-19F4-4D55-8A2F-D16A77090750}" type="pres">
      <dgm:prSet presAssocID="{1AF95538-4444-45A3-AE24-A35BBB66520D}" presName="Name37" presStyleLbl="parChTrans1D2" presStyleIdx="1" presStyleCnt="2"/>
      <dgm:spPr/>
      <dgm:t>
        <a:bodyPr/>
        <a:lstStyle/>
        <a:p>
          <a:endParaRPr lang="hu-HU"/>
        </a:p>
      </dgm:t>
    </dgm:pt>
    <dgm:pt modelId="{EAE2BAB4-D53C-4E62-85D8-4FEE12EDB601}" type="pres">
      <dgm:prSet presAssocID="{2BBACEEB-910B-4642-AA49-986F8C5A861E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8F339DA1-4C87-49F9-B781-696366D1360B}" type="pres">
      <dgm:prSet presAssocID="{2BBACEEB-910B-4642-AA49-986F8C5A861E}" presName="rootComposite" presStyleCnt="0"/>
      <dgm:spPr/>
      <dgm:t>
        <a:bodyPr/>
        <a:lstStyle/>
        <a:p>
          <a:endParaRPr lang="hu-HU"/>
        </a:p>
      </dgm:t>
    </dgm:pt>
    <dgm:pt modelId="{FF019406-5709-4601-B79A-CD0D059693EC}" type="pres">
      <dgm:prSet presAssocID="{2BBACEEB-910B-4642-AA49-986F8C5A861E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hu-HU"/>
        </a:p>
      </dgm:t>
    </dgm:pt>
    <dgm:pt modelId="{A3F77DCA-6D68-4EEB-BE71-E280E2070282}" type="pres">
      <dgm:prSet presAssocID="{2BBACEEB-910B-4642-AA49-986F8C5A861E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  <dgm:pt modelId="{FE18C73F-D4BC-4824-A237-36A57699B92A}" type="pres">
      <dgm:prSet presAssocID="{2BBACEEB-910B-4642-AA49-986F8C5A861E}" presName="rootConnector" presStyleLbl="node2" presStyleIdx="0" presStyleCnt="0"/>
      <dgm:spPr/>
      <dgm:t>
        <a:bodyPr/>
        <a:lstStyle/>
        <a:p>
          <a:endParaRPr lang="hu-HU"/>
        </a:p>
      </dgm:t>
    </dgm:pt>
    <dgm:pt modelId="{E59E83D2-3A3E-4F9E-A1C6-2B4BAED43747}" type="pres">
      <dgm:prSet presAssocID="{2BBACEEB-910B-4642-AA49-986F8C5A861E}" presName="hierChild4" presStyleCnt="0"/>
      <dgm:spPr/>
      <dgm:t>
        <a:bodyPr/>
        <a:lstStyle/>
        <a:p>
          <a:endParaRPr lang="hu-HU"/>
        </a:p>
      </dgm:t>
    </dgm:pt>
    <dgm:pt modelId="{5C23B864-E1D2-49F1-9142-40E205C8223A}" type="pres">
      <dgm:prSet presAssocID="{2BBACEEB-910B-4642-AA49-986F8C5A861E}" presName="hierChild5" presStyleCnt="0"/>
      <dgm:spPr/>
      <dgm:t>
        <a:bodyPr/>
        <a:lstStyle/>
        <a:p>
          <a:endParaRPr lang="hu-HU"/>
        </a:p>
      </dgm:t>
    </dgm:pt>
    <dgm:pt modelId="{F5401D74-B9D4-472A-B03F-995ED4AD3332}" type="pres">
      <dgm:prSet presAssocID="{D97E92CC-4436-452F-8009-B79F968EED3A}" presName="hierChild3" presStyleCnt="0"/>
      <dgm:spPr/>
      <dgm:t>
        <a:bodyPr/>
        <a:lstStyle/>
        <a:p>
          <a:endParaRPr lang="hu-HU"/>
        </a:p>
      </dgm:t>
    </dgm:pt>
  </dgm:ptLst>
  <dgm:cxnLst>
    <dgm:cxn modelId="{1C129EA8-F6E3-438D-832D-719F09E6A35F}" srcId="{D97E92CC-4436-452F-8009-B79F968EED3A}" destId="{555E10FB-66AC-4138-ABC2-2C9683DA4FD4}" srcOrd="0" destOrd="0" parTransId="{64B9CCDB-50A0-4C99-8F9A-5FF591F32892}" sibTransId="{B00EC262-4A8B-4095-9299-698BE46D9479}"/>
    <dgm:cxn modelId="{C4438265-F96F-482F-9235-5A7FEE02EE21}" type="presOf" srcId="{C4CE54DE-2DB7-4836-88BF-4A9161B2567B}" destId="{310A509B-7410-44C5-A3DD-1C156AAFD20D}" srcOrd="0" destOrd="0" presId="urn:microsoft.com/office/officeart/2008/layout/NameandTitleOrganizationalChart"/>
    <dgm:cxn modelId="{FA762BC8-175F-4B4F-A479-FBF02E395E3C}" type="presOf" srcId="{A331B816-3220-49DF-9E20-32D52379064F}" destId="{9A16BE47-3766-4324-ABAA-D717B1F7D0DA}" srcOrd="0" destOrd="0" presId="urn:microsoft.com/office/officeart/2008/layout/NameandTitleOrganizationalChart"/>
    <dgm:cxn modelId="{8304BE2D-064D-4338-8B27-7DF0BD5FCDD5}" type="presOf" srcId="{2BBACEEB-910B-4642-AA49-986F8C5A861E}" destId="{FE18C73F-D4BC-4824-A237-36A57699B92A}" srcOrd="1" destOrd="0" presId="urn:microsoft.com/office/officeart/2008/layout/NameandTitleOrganizationalChart"/>
    <dgm:cxn modelId="{956220BB-0A43-479E-8005-4D19E0A55722}" srcId="{D97E92CC-4436-452F-8009-B79F968EED3A}" destId="{2BBACEEB-910B-4642-AA49-986F8C5A861E}" srcOrd="1" destOrd="0" parTransId="{1AF95538-4444-45A3-AE24-A35BBB66520D}" sibTransId="{34DD177C-C0AF-45F9-A517-B7D967F9958B}"/>
    <dgm:cxn modelId="{CD48119E-CA11-4357-BDFD-0D0035B177A4}" srcId="{A331B816-3220-49DF-9E20-32D52379064F}" destId="{D97E92CC-4436-452F-8009-B79F968EED3A}" srcOrd="0" destOrd="0" parTransId="{29134594-58F6-4FBF-B713-E071767CD187}" sibTransId="{C4CE54DE-2DB7-4836-88BF-4A9161B2567B}"/>
    <dgm:cxn modelId="{A638B315-C899-4CC0-99DB-90BBF3362B32}" type="presOf" srcId="{555E10FB-66AC-4138-ABC2-2C9683DA4FD4}" destId="{D9969CBB-E9F3-4BD4-8127-B022C0AB1FAA}" srcOrd="1" destOrd="0" presId="urn:microsoft.com/office/officeart/2008/layout/NameandTitleOrganizationalChart"/>
    <dgm:cxn modelId="{DB5BAA4B-09AE-4910-B674-FCFFE7081E51}" type="presOf" srcId="{1AF95538-4444-45A3-AE24-A35BBB66520D}" destId="{788358C2-19F4-4D55-8A2F-D16A77090750}" srcOrd="0" destOrd="0" presId="urn:microsoft.com/office/officeart/2008/layout/NameandTitleOrganizationalChart"/>
    <dgm:cxn modelId="{3F98ECDD-00E9-45B5-8B42-5C25B92B0963}" type="presOf" srcId="{D97E92CC-4436-452F-8009-B79F968EED3A}" destId="{F22983ED-148E-4F83-B3FD-05E0BFD282CE}" srcOrd="0" destOrd="0" presId="urn:microsoft.com/office/officeart/2008/layout/NameandTitleOrganizationalChart"/>
    <dgm:cxn modelId="{EA8D2070-D7B4-4126-9CCC-E3F57922711B}" type="presOf" srcId="{2BBACEEB-910B-4642-AA49-986F8C5A861E}" destId="{FF019406-5709-4601-B79A-CD0D059693EC}" srcOrd="0" destOrd="0" presId="urn:microsoft.com/office/officeart/2008/layout/NameandTitleOrganizationalChart"/>
    <dgm:cxn modelId="{DF451678-FA2E-4E80-AC74-B54EC5AD960C}" type="presOf" srcId="{64B9CCDB-50A0-4C99-8F9A-5FF591F32892}" destId="{35712397-318A-49FE-BC8E-E522F60A6B98}" srcOrd="0" destOrd="0" presId="urn:microsoft.com/office/officeart/2008/layout/NameandTitleOrganizationalChart"/>
    <dgm:cxn modelId="{0D95D635-3E6B-4ABD-8700-94F89126351D}" type="presOf" srcId="{B00EC262-4A8B-4095-9299-698BE46D9479}" destId="{212CB400-3856-4438-8B3E-908DD6EA1E6F}" srcOrd="0" destOrd="0" presId="urn:microsoft.com/office/officeart/2008/layout/NameandTitleOrganizationalChart"/>
    <dgm:cxn modelId="{12FD1949-3A0E-40EA-BDD6-E857E5E5E692}" type="presOf" srcId="{D97E92CC-4436-452F-8009-B79F968EED3A}" destId="{C97DE1FC-C507-4BD9-8F92-61CF899441EC}" srcOrd="1" destOrd="0" presId="urn:microsoft.com/office/officeart/2008/layout/NameandTitleOrganizationalChart"/>
    <dgm:cxn modelId="{DA92D7CB-BFFD-486F-A127-094F5D5E833B}" type="presOf" srcId="{34DD177C-C0AF-45F9-A517-B7D967F9958B}" destId="{A3F77DCA-6D68-4EEB-BE71-E280E2070282}" srcOrd="0" destOrd="0" presId="urn:microsoft.com/office/officeart/2008/layout/NameandTitleOrganizationalChart"/>
    <dgm:cxn modelId="{634B609E-AF13-46C8-9061-FA74B99E877A}" type="presOf" srcId="{555E10FB-66AC-4138-ABC2-2C9683DA4FD4}" destId="{B0CD7CBF-896C-443B-BF7B-FACEF69985F8}" srcOrd="0" destOrd="0" presId="urn:microsoft.com/office/officeart/2008/layout/NameandTitleOrganizationalChart"/>
    <dgm:cxn modelId="{1B72AD38-2965-4F10-B27E-DC5729782B66}" type="presParOf" srcId="{9A16BE47-3766-4324-ABAA-D717B1F7D0DA}" destId="{00CBC6C6-ADBD-4C4B-B334-7583B22D9056}" srcOrd="0" destOrd="0" presId="urn:microsoft.com/office/officeart/2008/layout/NameandTitleOrganizationalChart"/>
    <dgm:cxn modelId="{B6CBE1C7-9274-4A79-B8B3-0300B4AE9513}" type="presParOf" srcId="{00CBC6C6-ADBD-4C4B-B334-7583B22D9056}" destId="{B471ABEA-84A4-4304-8472-394DB5B3381C}" srcOrd="0" destOrd="0" presId="urn:microsoft.com/office/officeart/2008/layout/NameandTitleOrganizationalChart"/>
    <dgm:cxn modelId="{51559076-3E9B-4AA0-BC53-5DF25ADE96E7}" type="presParOf" srcId="{B471ABEA-84A4-4304-8472-394DB5B3381C}" destId="{F22983ED-148E-4F83-B3FD-05E0BFD282CE}" srcOrd="0" destOrd="0" presId="urn:microsoft.com/office/officeart/2008/layout/NameandTitleOrganizationalChart"/>
    <dgm:cxn modelId="{295075E8-7949-4B14-B34C-75F582B860D8}" type="presParOf" srcId="{B471ABEA-84A4-4304-8472-394DB5B3381C}" destId="{310A509B-7410-44C5-A3DD-1C156AAFD20D}" srcOrd="1" destOrd="0" presId="urn:microsoft.com/office/officeart/2008/layout/NameandTitleOrganizationalChart"/>
    <dgm:cxn modelId="{BAA504C3-C0C6-4678-874A-4603D7863C02}" type="presParOf" srcId="{B471ABEA-84A4-4304-8472-394DB5B3381C}" destId="{C97DE1FC-C507-4BD9-8F92-61CF899441EC}" srcOrd="2" destOrd="0" presId="urn:microsoft.com/office/officeart/2008/layout/NameandTitleOrganizationalChart"/>
    <dgm:cxn modelId="{40C8206B-BB09-4A92-B962-675418DC1BBF}" type="presParOf" srcId="{00CBC6C6-ADBD-4C4B-B334-7583B22D9056}" destId="{741FE872-9170-4321-AE12-B0E3A1C9A635}" srcOrd="1" destOrd="0" presId="urn:microsoft.com/office/officeart/2008/layout/NameandTitleOrganizationalChart"/>
    <dgm:cxn modelId="{53E715E5-29A8-41D2-BA83-4BB043592CE5}" type="presParOf" srcId="{741FE872-9170-4321-AE12-B0E3A1C9A635}" destId="{35712397-318A-49FE-BC8E-E522F60A6B98}" srcOrd="0" destOrd="0" presId="urn:microsoft.com/office/officeart/2008/layout/NameandTitleOrganizationalChart"/>
    <dgm:cxn modelId="{F602DEFB-6E25-408D-9AC7-88959E37E625}" type="presParOf" srcId="{741FE872-9170-4321-AE12-B0E3A1C9A635}" destId="{E82D3DE8-EF07-4FC2-B22B-150D70F01843}" srcOrd="1" destOrd="0" presId="urn:microsoft.com/office/officeart/2008/layout/NameandTitleOrganizationalChart"/>
    <dgm:cxn modelId="{368B92AD-EBBE-4A47-99C8-38017782C6DA}" type="presParOf" srcId="{E82D3DE8-EF07-4FC2-B22B-150D70F01843}" destId="{B0811B31-AB53-4D51-99CA-AE07434FAF65}" srcOrd="0" destOrd="0" presId="urn:microsoft.com/office/officeart/2008/layout/NameandTitleOrganizationalChart"/>
    <dgm:cxn modelId="{49986685-2FC3-4DB5-A0FB-F8ADAB6FDD41}" type="presParOf" srcId="{B0811B31-AB53-4D51-99CA-AE07434FAF65}" destId="{B0CD7CBF-896C-443B-BF7B-FACEF69985F8}" srcOrd="0" destOrd="0" presId="urn:microsoft.com/office/officeart/2008/layout/NameandTitleOrganizationalChart"/>
    <dgm:cxn modelId="{A887DEC2-C08C-4D0C-B272-9E1DBF5E3E38}" type="presParOf" srcId="{B0811B31-AB53-4D51-99CA-AE07434FAF65}" destId="{212CB400-3856-4438-8B3E-908DD6EA1E6F}" srcOrd="1" destOrd="0" presId="urn:microsoft.com/office/officeart/2008/layout/NameandTitleOrganizationalChart"/>
    <dgm:cxn modelId="{6FEAEFEC-4DEB-419F-9637-9D3315D6A6F7}" type="presParOf" srcId="{B0811B31-AB53-4D51-99CA-AE07434FAF65}" destId="{D9969CBB-E9F3-4BD4-8127-B022C0AB1FAA}" srcOrd="2" destOrd="0" presId="urn:microsoft.com/office/officeart/2008/layout/NameandTitleOrganizationalChart"/>
    <dgm:cxn modelId="{535C862C-1022-486B-B30B-1644FD8CB9D1}" type="presParOf" srcId="{E82D3DE8-EF07-4FC2-B22B-150D70F01843}" destId="{9180CDD7-D3F2-4F7F-9BCA-C2B30F66714E}" srcOrd="1" destOrd="0" presId="urn:microsoft.com/office/officeart/2008/layout/NameandTitleOrganizationalChart"/>
    <dgm:cxn modelId="{0EBA0D24-4938-42DC-9DA4-74B50A411D3B}" type="presParOf" srcId="{E82D3DE8-EF07-4FC2-B22B-150D70F01843}" destId="{321C18F5-349E-4363-ADE5-75B008984DBD}" srcOrd="2" destOrd="0" presId="urn:microsoft.com/office/officeart/2008/layout/NameandTitleOrganizationalChart"/>
    <dgm:cxn modelId="{32E60746-1BD6-4152-9C28-BAB5922554C5}" type="presParOf" srcId="{741FE872-9170-4321-AE12-B0E3A1C9A635}" destId="{788358C2-19F4-4D55-8A2F-D16A77090750}" srcOrd="2" destOrd="0" presId="urn:microsoft.com/office/officeart/2008/layout/NameandTitleOrganizationalChart"/>
    <dgm:cxn modelId="{937FA316-6FB8-4AD7-B6C8-CE702F677219}" type="presParOf" srcId="{741FE872-9170-4321-AE12-B0E3A1C9A635}" destId="{EAE2BAB4-D53C-4E62-85D8-4FEE12EDB601}" srcOrd="3" destOrd="0" presId="urn:microsoft.com/office/officeart/2008/layout/NameandTitleOrganizationalChart"/>
    <dgm:cxn modelId="{4B944440-9B90-4EFF-B2ED-0A415F65AD08}" type="presParOf" srcId="{EAE2BAB4-D53C-4E62-85D8-4FEE12EDB601}" destId="{8F339DA1-4C87-49F9-B781-696366D1360B}" srcOrd="0" destOrd="0" presId="urn:microsoft.com/office/officeart/2008/layout/NameandTitleOrganizationalChart"/>
    <dgm:cxn modelId="{69920AE1-A12B-49D2-9A79-85DA7697F36B}" type="presParOf" srcId="{8F339DA1-4C87-49F9-B781-696366D1360B}" destId="{FF019406-5709-4601-B79A-CD0D059693EC}" srcOrd="0" destOrd="0" presId="urn:microsoft.com/office/officeart/2008/layout/NameandTitleOrganizationalChart"/>
    <dgm:cxn modelId="{EEA5FEA7-EBE3-4AE8-B1D4-0143293C250E}" type="presParOf" srcId="{8F339DA1-4C87-49F9-B781-696366D1360B}" destId="{A3F77DCA-6D68-4EEB-BE71-E280E2070282}" srcOrd="1" destOrd="0" presId="urn:microsoft.com/office/officeart/2008/layout/NameandTitleOrganizationalChart"/>
    <dgm:cxn modelId="{23FE8F1F-8B1C-43B4-9B38-7FC793E72B59}" type="presParOf" srcId="{8F339DA1-4C87-49F9-B781-696366D1360B}" destId="{FE18C73F-D4BC-4824-A237-36A57699B92A}" srcOrd="2" destOrd="0" presId="urn:microsoft.com/office/officeart/2008/layout/NameandTitleOrganizationalChart"/>
    <dgm:cxn modelId="{352C85F2-EB54-4312-80C4-0A472E85F4BE}" type="presParOf" srcId="{EAE2BAB4-D53C-4E62-85D8-4FEE12EDB601}" destId="{E59E83D2-3A3E-4F9E-A1C6-2B4BAED43747}" srcOrd="1" destOrd="0" presId="urn:microsoft.com/office/officeart/2008/layout/NameandTitleOrganizationalChart"/>
    <dgm:cxn modelId="{0A9E8C32-72D5-46AE-A989-ABF637BD9C2E}" type="presParOf" srcId="{EAE2BAB4-D53C-4E62-85D8-4FEE12EDB601}" destId="{5C23B864-E1D2-49F1-9142-40E205C8223A}" srcOrd="2" destOrd="0" presId="urn:microsoft.com/office/officeart/2008/layout/NameandTitleOrganizationalChart"/>
    <dgm:cxn modelId="{215AC539-739A-48E1-B763-6156D3A2056E}" type="presParOf" srcId="{00CBC6C6-ADBD-4C4B-B334-7583B22D9056}" destId="{F5401D74-B9D4-472A-B03F-995ED4AD33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F6090-1C82-466F-8A27-0B5817D66E1C}" type="doc">
      <dgm:prSet loTypeId="urn:microsoft.com/office/officeart/2005/8/layout/funnel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B52887A4-4882-4FC9-85ED-4EA8BA392A34}">
      <dgm:prSet phldrT="[Szöveg]"/>
      <dgm:spPr/>
      <dgm:t>
        <a:bodyPr/>
        <a:lstStyle/>
        <a:p>
          <a:r>
            <a:rPr lang="hu-HU" smtClean="0"/>
            <a:t>projekt 1</a:t>
          </a:r>
          <a:endParaRPr lang="hu-HU" dirty="0"/>
        </a:p>
      </dgm:t>
    </dgm:pt>
    <dgm:pt modelId="{FB07C796-458D-470B-943C-10776CDA03B6}" type="parTrans" cxnId="{7A02A45B-E9D1-4A3F-9B74-F89F66DBF746}">
      <dgm:prSet/>
      <dgm:spPr/>
      <dgm:t>
        <a:bodyPr/>
        <a:lstStyle/>
        <a:p>
          <a:endParaRPr lang="hu-HU"/>
        </a:p>
      </dgm:t>
    </dgm:pt>
    <dgm:pt modelId="{2DDA7873-E14A-41CF-9C82-F71021545B9D}" type="sibTrans" cxnId="{7A02A45B-E9D1-4A3F-9B74-F89F66DBF746}">
      <dgm:prSet/>
      <dgm:spPr/>
      <dgm:t>
        <a:bodyPr/>
        <a:lstStyle/>
        <a:p>
          <a:endParaRPr lang="hu-HU"/>
        </a:p>
      </dgm:t>
    </dgm:pt>
    <dgm:pt modelId="{127487F1-6C68-49B5-9AFD-5F3C771285BE}">
      <dgm:prSet phldrT="[Szöveg]"/>
      <dgm:spPr/>
      <dgm:t>
        <a:bodyPr/>
        <a:lstStyle/>
        <a:p>
          <a:r>
            <a:rPr lang="hu-HU" smtClean="0"/>
            <a:t>projekt 3</a:t>
          </a:r>
          <a:endParaRPr lang="hu-HU" dirty="0"/>
        </a:p>
      </dgm:t>
    </dgm:pt>
    <dgm:pt modelId="{5F0F212F-13E6-46C6-8230-A5623857CC54}" type="parTrans" cxnId="{03C4755C-A1B0-4253-A61A-934F327D55BD}">
      <dgm:prSet/>
      <dgm:spPr/>
      <dgm:t>
        <a:bodyPr/>
        <a:lstStyle/>
        <a:p>
          <a:endParaRPr lang="hu-HU"/>
        </a:p>
      </dgm:t>
    </dgm:pt>
    <dgm:pt modelId="{75E68034-AEC5-42FF-AC10-5449CCD52CAD}" type="sibTrans" cxnId="{03C4755C-A1B0-4253-A61A-934F327D55BD}">
      <dgm:prSet/>
      <dgm:spPr/>
      <dgm:t>
        <a:bodyPr/>
        <a:lstStyle/>
        <a:p>
          <a:endParaRPr lang="hu-HU"/>
        </a:p>
      </dgm:t>
    </dgm:pt>
    <dgm:pt modelId="{D7379E5B-D2E7-475B-AD73-619DC4B9130F}">
      <dgm:prSet phldrT="[Szöveg]"/>
      <dgm:spPr/>
      <dgm:t>
        <a:bodyPr/>
        <a:lstStyle/>
        <a:p>
          <a:endParaRPr lang="hu-HU" smtClean="0"/>
        </a:p>
        <a:p>
          <a:r>
            <a:rPr lang="hu-HU" smtClean="0"/>
            <a:t>projekt 2</a:t>
          </a:r>
        </a:p>
        <a:p>
          <a:endParaRPr lang="hu-HU" dirty="0"/>
        </a:p>
      </dgm:t>
    </dgm:pt>
    <dgm:pt modelId="{B8CEED3D-5FB8-47C9-B0EE-7786911D715A}" type="parTrans" cxnId="{5C5EE44F-B76D-46FC-B188-69C05056F6D9}">
      <dgm:prSet/>
      <dgm:spPr/>
      <dgm:t>
        <a:bodyPr/>
        <a:lstStyle/>
        <a:p>
          <a:endParaRPr lang="hu-HU"/>
        </a:p>
      </dgm:t>
    </dgm:pt>
    <dgm:pt modelId="{A6A0BB3E-1417-45FD-8C6F-DD4DAB5ACB18}" type="sibTrans" cxnId="{5C5EE44F-B76D-46FC-B188-69C05056F6D9}">
      <dgm:prSet/>
      <dgm:spPr/>
      <dgm:t>
        <a:bodyPr/>
        <a:lstStyle/>
        <a:p>
          <a:endParaRPr lang="hu-HU"/>
        </a:p>
      </dgm:t>
    </dgm:pt>
    <dgm:pt modelId="{184094A9-D5FD-4A2E-9ACC-5131F1DF12A3}">
      <dgm:prSet phldrT="[Szöveg]"/>
      <dgm:spPr/>
      <dgm:t>
        <a:bodyPr/>
        <a:lstStyle/>
        <a:p>
          <a:r>
            <a:rPr lang="hu-HU" dirty="0" smtClean="0"/>
            <a:t>1 regisztráció – OID</a:t>
          </a:r>
          <a:endParaRPr lang="hu-HU" dirty="0"/>
        </a:p>
      </dgm:t>
    </dgm:pt>
    <dgm:pt modelId="{A2044F33-B2F7-48CB-9916-80C955B0C6DA}" type="parTrans" cxnId="{C65AD292-5C3E-4DA9-A7B6-BE447D97379E}">
      <dgm:prSet/>
      <dgm:spPr/>
      <dgm:t>
        <a:bodyPr/>
        <a:lstStyle/>
        <a:p>
          <a:endParaRPr lang="hu-HU"/>
        </a:p>
      </dgm:t>
    </dgm:pt>
    <dgm:pt modelId="{1229134D-8D05-4111-AF26-8F6E6F4AB825}" type="sibTrans" cxnId="{C65AD292-5C3E-4DA9-A7B6-BE447D97379E}">
      <dgm:prSet/>
      <dgm:spPr/>
      <dgm:t>
        <a:bodyPr/>
        <a:lstStyle/>
        <a:p>
          <a:endParaRPr lang="hu-HU"/>
        </a:p>
      </dgm:t>
    </dgm:pt>
    <dgm:pt modelId="{62A5EC65-A039-4BBE-B573-077A89BEA676}" type="pres">
      <dgm:prSet presAssocID="{ABAF6090-1C82-466F-8A27-0B5817D66E1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6C4570E-F2F7-4835-9FA6-EF561287C5E4}" type="pres">
      <dgm:prSet presAssocID="{ABAF6090-1C82-466F-8A27-0B5817D66E1C}" presName="ellipse" presStyleLbl="trBgShp" presStyleIdx="0" presStyleCnt="1"/>
      <dgm:spPr/>
      <dgm:t>
        <a:bodyPr/>
        <a:lstStyle/>
        <a:p>
          <a:endParaRPr lang="hu-HU"/>
        </a:p>
      </dgm:t>
    </dgm:pt>
    <dgm:pt modelId="{A4C24EE7-A81B-460C-9AEE-8998D936BBEE}" type="pres">
      <dgm:prSet presAssocID="{ABAF6090-1C82-466F-8A27-0B5817D66E1C}" presName="arrow1" presStyleLbl="fgShp" presStyleIdx="0" presStyleCnt="1"/>
      <dgm:spPr/>
      <dgm:t>
        <a:bodyPr/>
        <a:lstStyle/>
        <a:p>
          <a:endParaRPr lang="hu-HU"/>
        </a:p>
      </dgm:t>
    </dgm:pt>
    <dgm:pt modelId="{D0D680DD-E43C-4914-A433-99B8D0885049}" type="pres">
      <dgm:prSet presAssocID="{ABAF6090-1C82-466F-8A27-0B5817D66E1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D0B553-D296-4A72-8267-1FCA660D2AA8}" type="pres">
      <dgm:prSet presAssocID="{127487F1-6C68-49B5-9AFD-5F3C771285B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05510B-1DE1-4640-BF73-12D27DC81CD2}" type="pres">
      <dgm:prSet presAssocID="{D7379E5B-D2E7-475B-AD73-619DC4B9130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C84D21-4E6B-439A-9FF1-F8DDB4ACBA46}" type="pres">
      <dgm:prSet presAssocID="{184094A9-D5FD-4A2E-9ACC-5131F1DF12A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91234A-C72B-4B83-B124-29E279241E06}" type="pres">
      <dgm:prSet presAssocID="{ABAF6090-1C82-466F-8A27-0B5817D66E1C}" presName="funnel" presStyleLbl="trAlignAcc1" presStyleIdx="0" presStyleCnt="1" custLinFactNeighborX="365" custLinFactNeighborY="-893"/>
      <dgm:spPr/>
      <dgm:t>
        <a:bodyPr/>
        <a:lstStyle/>
        <a:p>
          <a:endParaRPr lang="hu-HU"/>
        </a:p>
      </dgm:t>
    </dgm:pt>
  </dgm:ptLst>
  <dgm:cxnLst>
    <dgm:cxn modelId="{03C4755C-A1B0-4253-A61A-934F327D55BD}" srcId="{ABAF6090-1C82-466F-8A27-0B5817D66E1C}" destId="{127487F1-6C68-49B5-9AFD-5F3C771285BE}" srcOrd="1" destOrd="0" parTransId="{5F0F212F-13E6-46C6-8230-A5623857CC54}" sibTransId="{75E68034-AEC5-42FF-AC10-5449CCD52CAD}"/>
    <dgm:cxn modelId="{C40BC8E5-295C-463A-99BA-218BCEFA4D3A}" type="presOf" srcId="{B52887A4-4882-4FC9-85ED-4EA8BA392A34}" destId="{FBC84D21-4E6B-439A-9FF1-F8DDB4ACBA46}" srcOrd="0" destOrd="0" presId="urn:microsoft.com/office/officeart/2005/8/layout/funnel1"/>
    <dgm:cxn modelId="{2D9AC31D-D08E-44A9-8D39-A4F9C1892524}" type="presOf" srcId="{D7379E5B-D2E7-475B-AD73-619DC4B9130F}" destId="{93D0B553-D296-4A72-8267-1FCA660D2AA8}" srcOrd="0" destOrd="0" presId="urn:microsoft.com/office/officeart/2005/8/layout/funnel1"/>
    <dgm:cxn modelId="{1431539E-A6D0-4E6A-AAD2-39F52EED048E}" type="presOf" srcId="{ABAF6090-1C82-466F-8A27-0B5817D66E1C}" destId="{62A5EC65-A039-4BBE-B573-077A89BEA676}" srcOrd="0" destOrd="0" presId="urn:microsoft.com/office/officeart/2005/8/layout/funnel1"/>
    <dgm:cxn modelId="{7A02A45B-E9D1-4A3F-9B74-F89F66DBF746}" srcId="{ABAF6090-1C82-466F-8A27-0B5817D66E1C}" destId="{B52887A4-4882-4FC9-85ED-4EA8BA392A34}" srcOrd="0" destOrd="0" parTransId="{FB07C796-458D-470B-943C-10776CDA03B6}" sibTransId="{2DDA7873-E14A-41CF-9C82-F71021545B9D}"/>
    <dgm:cxn modelId="{98A99C21-5729-4DA0-ABCD-B175502E3086}" type="presOf" srcId="{184094A9-D5FD-4A2E-9ACC-5131F1DF12A3}" destId="{D0D680DD-E43C-4914-A433-99B8D0885049}" srcOrd="0" destOrd="0" presId="urn:microsoft.com/office/officeart/2005/8/layout/funnel1"/>
    <dgm:cxn modelId="{69EFDFC5-43F4-4937-BEDE-3D2AEFBD7DB9}" type="presOf" srcId="{127487F1-6C68-49B5-9AFD-5F3C771285BE}" destId="{F005510B-1DE1-4640-BF73-12D27DC81CD2}" srcOrd="0" destOrd="0" presId="urn:microsoft.com/office/officeart/2005/8/layout/funnel1"/>
    <dgm:cxn modelId="{5C5EE44F-B76D-46FC-B188-69C05056F6D9}" srcId="{ABAF6090-1C82-466F-8A27-0B5817D66E1C}" destId="{D7379E5B-D2E7-475B-AD73-619DC4B9130F}" srcOrd="2" destOrd="0" parTransId="{B8CEED3D-5FB8-47C9-B0EE-7786911D715A}" sibTransId="{A6A0BB3E-1417-45FD-8C6F-DD4DAB5ACB18}"/>
    <dgm:cxn modelId="{C65AD292-5C3E-4DA9-A7B6-BE447D97379E}" srcId="{ABAF6090-1C82-466F-8A27-0B5817D66E1C}" destId="{184094A9-D5FD-4A2E-9ACC-5131F1DF12A3}" srcOrd="3" destOrd="0" parTransId="{A2044F33-B2F7-48CB-9916-80C955B0C6DA}" sibTransId="{1229134D-8D05-4111-AF26-8F6E6F4AB825}"/>
    <dgm:cxn modelId="{007F87F9-8452-4B5B-A2C6-60CC4CDFD407}" type="presParOf" srcId="{62A5EC65-A039-4BBE-B573-077A89BEA676}" destId="{86C4570E-F2F7-4835-9FA6-EF561287C5E4}" srcOrd="0" destOrd="0" presId="urn:microsoft.com/office/officeart/2005/8/layout/funnel1"/>
    <dgm:cxn modelId="{41F5BEC0-56D6-4F93-874B-596684F65970}" type="presParOf" srcId="{62A5EC65-A039-4BBE-B573-077A89BEA676}" destId="{A4C24EE7-A81B-460C-9AEE-8998D936BBEE}" srcOrd="1" destOrd="0" presId="urn:microsoft.com/office/officeart/2005/8/layout/funnel1"/>
    <dgm:cxn modelId="{B3872972-C4C4-4841-A8E4-C37BC4C426C1}" type="presParOf" srcId="{62A5EC65-A039-4BBE-B573-077A89BEA676}" destId="{D0D680DD-E43C-4914-A433-99B8D0885049}" srcOrd="2" destOrd="0" presId="urn:microsoft.com/office/officeart/2005/8/layout/funnel1"/>
    <dgm:cxn modelId="{178BF38A-0B4D-468C-9388-3ABEC96F41DC}" type="presParOf" srcId="{62A5EC65-A039-4BBE-B573-077A89BEA676}" destId="{93D0B553-D296-4A72-8267-1FCA660D2AA8}" srcOrd="3" destOrd="0" presId="urn:microsoft.com/office/officeart/2005/8/layout/funnel1"/>
    <dgm:cxn modelId="{2AD98C6D-0FC0-45E6-8EAC-955DF7E4D475}" type="presParOf" srcId="{62A5EC65-A039-4BBE-B573-077A89BEA676}" destId="{F005510B-1DE1-4640-BF73-12D27DC81CD2}" srcOrd="4" destOrd="0" presId="urn:microsoft.com/office/officeart/2005/8/layout/funnel1"/>
    <dgm:cxn modelId="{B32D5CEA-D558-44E7-8961-A3D4D5669C45}" type="presParOf" srcId="{62A5EC65-A039-4BBE-B573-077A89BEA676}" destId="{FBC84D21-4E6B-439A-9FF1-F8DDB4ACBA46}" srcOrd="5" destOrd="0" presId="urn:microsoft.com/office/officeart/2005/8/layout/funnel1"/>
    <dgm:cxn modelId="{806D132A-A397-44E5-8C11-A89C80C82E08}" type="presParOf" srcId="{62A5EC65-A039-4BBE-B573-077A89BEA676}" destId="{0991234A-C72B-4B83-B124-29E279241E0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358C2-19F4-4D55-8A2F-D16A77090750}">
      <dsp:nvSpPr>
        <dsp:cNvPr id="0" name=""/>
        <dsp:cNvSpPr/>
      </dsp:nvSpPr>
      <dsp:spPr>
        <a:xfrm>
          <a:off x="2925762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91"/>
              </a:lnTo>
              <a:lnTo>
                <a:pt x="1639961" y="435991"/>
              </a:lnTo>
              <a:lnTo>
                <a:pt x="1639961" y="731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12397-318A-49FE-BC8E-E522F60A6B98}">
      <dsp:nvSpPr>
        <dsp:cNvPr id="0" name=""/>
        <dsp:cNvSpPr/>
      </dsp:nvSpPr>
      <dsp:spPr>
        <a:xfrm>
          <a:off x="1285800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1639961" y="0"/>
              </a:moveTo>
              <a:lnTo>
                <a:pt x="1639961" y="435991"/>
              </a:lnTo>
              <a:lnTo>
                <a:pt x="0" y="435991"/>
              </a:lnTo>
              <a:lnTo>
                <a:pt x="0" y="731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983ED-148E-4F83-B3FD-05E0BFD282CE}">
      <dsp:nvSpPr>
        <dsp:cNvPr id="0" name=""/>
        <dsp:cNvSpPr/>
      </dsp:nvSpPr>
      <dsp:spPr>
        <a:xfrm>
          <a:off x="1703387" y="330224"/>
          <a:ext cx="2444750" cy="1265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78616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smtClean="0"/>
            <a:t>Participant Portal</a:t>
          </a:r>
          <a:endParaRPr lang="hu-HU" sz="2100" b="1" kern="1200" dirty="0"/>
        </a:p>
      </dsp:txBody>
      <dsp:txXfrm>
        <a:off x="1703387" y="330224"/>
        <a:ext cx="2444750" cy="1265783"/>
      </dsp:txXfrm>
    </dsp:sp>
    <dsp:sp modelId="{310A509B-7410-44C5-A3DD-1C156AAFD20D}">
      <dsp:nvSpPr>
        <dsp:cNvPr id="0" name=""/>
        <dsp:cNvSpPr/>
      </dsp:nvSpPr>
      <dsp:spPr>
        <a:xfrm>
          <a:off x="2192337" y="1314722"/>
          <a:ext cx="2200275" cy="421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PIC kód (centralizált és decentralizált pályázatokhoz)</a:t>
          </a:r>
          <a:endParaRPr lang="hu-HU" sz="1400" kern="1200" dirty="0"/>
        </a:p>
      </dsp:txBody>
      <dsp:txXfrm>
        <a:off x="2192337" y="1314722"/>
        <a:ext cx="2200275" cy="421927"/>
      </dsp:txXfrm>
    </dsp:sp>
    <dsp:sp modelId="{B0CD7CBF-896C-443B-BF7B-FACEF69985F8}">
      <dsp:nvSpPr>
        <dsp:cNvPr id="0" name=""/>
        <dsp:cNvSpPr/>
      </dsp:nvSpPr>
      <dsp:spPr>
        <a:xfrm>
          <a:off x="63425" y="2327349"/>
          <a:ext cx="2444749" cy="1265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78616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/>
            <a:t>Szervezetek Regisztrációs felülete </a:t>
          </a:r>
          <a:br>
            <a:rPr lang="hu-HU" sz="2100" b="1" kern="1200" dirty="0" smtClean="0"/>
          </a:br>
          <a:r>
            <a:rPr lang="hu-HU" sz="2100" b="1" kern="1200" dirty="0" smtClean="0"/>
            <a:t>(ORS)</a:t>
          </a:r>
          <a:endParaRPr lang="hu-HU" sz="2100" b="1" kern="1200" dirty="0"/>
        </a:p>
      </dsp:txBody>
      <dsp:txXfrm>
        <a:off x="63425" y="2327349"/>
        <a:ext cx="2444749" cy="1265783"/>
      </dsp:txXfrm>
    </dsp:sp>
    <dsp:sp modelId="{212CB400-3856-4438-8B3E-908DD6EA1E6F}">
      <dsp:nvSpPr>
        <dsp:cNvPr id="0" name=""/>
        <dsp:cNvSpPr/>
      </dsp:nvSpPr>
      <dsp:spPr>
        <a:xfrm>
          <a:off x="552375" y="3311847"/>
          <a:ext cx="2200274" cy="421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smtClean="0"/>
            <a:t>OID azonosító </a:t>
          </a:r>
          <a:r>
            <a:rPr lang="hu-HU" sz="1400" kern="1200" smtClean="0"/>
            <a:t>(decentralizált pályázatokhoz)</a:t>
          </a:r>
          <a:endParaRPr lang="hu-HU" sz="1400" kern="1200" dirty="0"/>
        </a:p>
      </dsp:txBody>
      <dsp:txXfrm>
        <a:off x="552375" y="3311847"/>
        <a:ext cx="2200274" cy="421927"/>
      </dsp:txXfrm>
    </dsp:sp>
    <dsp:sp modelId="{FF019406-5709-4601-B79A-CD0D059693EC}">
      <dsp:nvSpPr>
        <dsp:cNvPr id="0" name=""/>
        <dsp:cNvSpPr/>
      </dsp:nvSpPr>
      <dsp:spPr>
        <a:xfrm>
          <a:off x="3343349" y="2327349"/>
          <a:ext cx="2444750" cy="1265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78616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err="1" smtClean="0"/>
            <a:t>Funding</a:t>
          </a:r>
          <a:r>
            <a:rPr lang="hu-HU" sz="2100" kern="1200" dirty="0" smtClean="0"/>
            <a:t> &amp; Tender </a:t>
          </a:r>
          <a:r>
            <a:rPr lang="hu-HU" sz="2100" kern="1200" dirty="0" err="1" smtClean="0"/>
            <a:t>Portal</a:t>
          </a:r>
          <a:r>
            <a:rPr lang="hu-HU" sz="2100" kern="1200" dirty="0" smtClean="0"/>
            <a:t> </a:t>
          </a:r>
          <a:br>
            <a:rPr lang="hu-HU" sz="2100" kern="1200" dirty="0" smtClean="0"/>
          </a:br>
          <a:r>
            <a:rPr lang="hu-HU" sz="2100" kern="1200" dirty="0" smtClean="0"/>
            <a:t>(SEDIA)</a:t>
          </a:r>
          <a:endParaRPr lang="hu-HU" sz="2100" kern="1200" dirty="0"/>
        </a:p>
      </dsp:txBody>
      <dsp:txXfrm>
        <a:off x="3343349" y="2327349"/>
        <a:ext cx="2444750" cy="1265783"/>
      </dsp:txXfrm>
    </dsp:sp>
    <dsp:sp modelId="{A3F77DCA-6D68-4EEB-BE71-E280E2070282}">
      <dsp:nvSpPr>
        <dsp:cNvPr id="0" name=""/>
        <dsp:cNvSpPr/>
      </dsp:nvSpPr>
      <dsp:spPr>
        <a:xfrm>
          <a:off x="3832299" y="3311847"/>
          <a:ext cx="2200275" cy="421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PIC kód (centralizált pályázatokhoz)</a:t>
          </a:r>
          <a:endParaRPr lang="hu-HU" sz="1400" kern="1200" dirty="0"/>
        </a:p>
      </dsp:txBody>
      <dsp:txXfrm>
        <a:off x="3832299" y="3311847"/>
        <a:ext cx="2200275" cy="42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4570E-F2F7-4835-9FA6-EF561287C5E4}">
      <dsp:nvSpPr>
        <dsp:cNvPr id="0" name=""/>
        <dsp:cNvSpPr/>
      </dsp:nvSpPr>
      <dsp:spPr>
        <a:xfrm>
          <a:off x="1502873" y="185415"/>
          <a:ext cx="3679774" cy="1277937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24EE7-A81B-460C-9AEE-8998D936BBEE}">
      <dsp:nvSpPr>
        <dsp:cNvPr id="0" name=""/>
        <dsp:cNvSpPr/>
      </dsp:nvSpPr>
      <dsp:spPr>
        <a:xfrm>
          <a:off x="2991899" y="3314650"/>
          <a:ext cx="713134" cy="456406"/>
        </a:xfrm>
        <a:prstGeom prst="down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0D680DD-E43C-4914-A433-99B8D0885049}">
      <dsp:nvSpPr>
        <dsp:cNvPr id="0" name=""/>
        <dsp:cNvSpPr/>
      </dsp:nvSpPr>
      <dsp:spPr>
        <a:xfrm>
          <a:off x="1636943" y="3679774"/>
          <a:ext cx="3423046" cy="85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1 regisztráció – OID</a:t>
          </a:r>
          <a:endParaRPr lang="hu-HU" sz="3000" kern="1200" dirty="0"/>
        </a:p>
      </dsp:txBody>
      <dsp:txXfrm>
        <a:off x="1636943" y="3679774"/>
        <a:ext cx="3423046" cy="855761"/>
      </dsp:txXfrm>
    </dsp:sp>
    <dsp:sp modelId="{93D0B553-D296-4A72-8267-1FCA660D2AA8}">
      <dsp:nvSpPr>
        <dsp:cNvPr id="0" name=""/>
        <dsp:cNvSpPr/>
      </dsp:nvSpPr>
      <dsp:spPr>
        <a:xfrm>
          <a:off x="2840714" y="1562050"/>
          <a:ext cx="1283642" cy="12836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projekt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/>
        </a:p>
      </dsp:txBody>
      <dsp:txXfrm>
        <a:off x="3028699" y="1750035"/>
        <a:ext cx="907672" cy="907672"/>
      </dsp:txXfrm>
    </dsp:sp>
    <dsp:sp modelId="{F005510B-1DE1-4640-BF73-12D27DC81CD2}">
      <dsp:nvSpPr>
        <dsp:cNvPr id="0" name=""/>
        <dsp:cNvSpPr/>
      </dsp:nvSpPr>
      <dsp:spPr>
        <a:xfrm>
          <a:off x="1922197" y="599033"/>
          <a:ext cx="1283642" cy="128364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projekt 3</a:t>
          </a:r>
          <a:endParaRPr lang="hu-HU" sz="1600" kern="1200" dirty="0"/>
        </a:p>
      </dsp:txBody>
      <dsp:txXfrm>
        <a:off x="2110182" y="787018"/>
        <a:ext cx="907672" cy="907672"/>
      </dsp:txXfrm>
    </dsp:sp>
    <dsp:sp modelId="{FBC84D21-4E6B-439A-9FF1-F8DDB4ACBA46}">
      <dsp:nvSpPr>
        <dsp:cNvPr id="0" name=""/>
        <dsp:cNvSpPr/>
      </dsp:nvSpPr>
      <dsp:spPr>
        <a:xfrm>
          <a:off x="3234364" y="288676"/>
          <a:ext cx="1283642" cy="128364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projekt 1</a:t>
          </a:r>
          <a:endParaRPr lang="hu-HU" sz="1600" kern="1200" dirty="0"/>
        </a:p>
      </dsp:txBody>
      <dsp:txXfrm>
        <a:off x="3422349" y="476661"/>
        <a:ext cx="907672" cy="907672"/>
      </dsp:txXfrm>
    </dsp:sp>
    <dsp:sp modelId="{0991234A-C72B-4B83-B124-29E279241E06}">
      <dsp:nvSpPr>
        <dsp:cNvPr id="0" name=""/>
        <dsp:cNvSpPr/>
      </dsp:nvSpPr>
      <dsp:spPr>
        <a:xfrm>
          <a:off x="1366265" y="0"/>
          <a:ext cx="3993554" cy="31948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1BA79-4011-4E25-85D3-51C44A09909A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53DB-70F5-458B-98F9-44FBA1F22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083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1D73E-D851-435E-946C-5546D16C4631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A530-FE84-411C-8A5C-3C38AF8B1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37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46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1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21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203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6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6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30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10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32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61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85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formai értékelés rájuk is vonatkozik! Azon el tudnak bukni!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4244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517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45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98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78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EU Login kell a belépéshez</a:t>
            </a:r>
          </a:p>
          <a:p>
            <a:r>
              <a:rPr lang="hu-HU" dirty="0" smtClean="0"/>
              <a:t>Szakképzési</a:t>
            </a:r>
            <a:r>
              <a:rPr lang="hu-HU" baseline="0" dirty="0" smtClean="0"/>
              <a:t> szektort kiválasztani: több pályázattípus is lesz, fontos, hogy a KA102-t válasszák ki</a:t>
            </a:r>
          </a:p>
          <a:p>
            <a:r>
              <a:rPr lang="hu-HU" baseline="0" dirty="0" smtClean="0"/>
              <a:t>Már elkezdett pályázatok a Pályázataim részben van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085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Mezőtípusok – szabadszavas, legördülő</a:t>
            </a:r>
          </a:p>
          <a:p>
            <a:r>
              <a:rPr lang="hu-HU" dirty="0" smtClean="0"/>
              <a:t>Megfelelő NI kiválasztása!</a:t>
            </a:r>
          </a:p>
          <a:p>
            <a:r>
              <a:rPr lang="hu-HU" dirty="0" smtClean="0"/>
              <a:t>Jelölések</a:t>
            </a:r>
          </a:p>
          <a:p>
            <a:r>
              <a:rPr lang="hu-HU" dirty="0" smtClean="0"/>
              <a:t>Mentés</a:t>
            </a:r>
          </a:p>
          <a:p>
            <a:r>
              <a:rPr lang="hu-HU" dirty="0" smtClean="0"/>
              <a:t>Dinamikusan változik a kitöltés során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45D3-325E-4644-AC8F-9FF0B76F702D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79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ORS-en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OID</a:t>
            </a:r>
            <a:r>
              <a:rPr lang="hu-HU" baseline="0" dirty="0" smtClean="0"/>
              <a:t> azonosítót </a:t>
            </a:r>
            <a:r>
              <a:rPr lang="hu-HU" dirty="0" smtClean="0"/>
              <a:t>kell beírni a pályázatba, s ezt követően az űrlapba automatikusan bekerül az intézményi adatok egy része.</a:t>
            </a:r>
          </a:p>
          <a:p>
            <a:r>
              <a:rPr lang="hu-HU" baseline="0" dirty="0" smtClean="0"/>
              <a:t>Fogadó nem lehet magyar, de a listából ki lehet választani!</a:t>
            </a:r>
          </a:p>
          <a:p>
            <a:r>
              <a:rPr lang="hu-HU" baseline="0" dirty="0" smtClean="0"/>
              <a:t>Fogadónál nem kötelező az OID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45D3-325E-4644-AC8F-9FF0B76F702D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7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Felső sor –</a:t>
            </a:r>
            <a:r>
              <a:rPr lang="hu-HU" baseline="0" dirty="0" smtClean="0"/>
              <a:t> kitöltöttség, belső linkként is működik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45D3-325E-4644-AC8F-9FF0B76F70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453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pályázó</a:t>
            </a:r>
            <a:r>
              <a:rPr lang="hu-HU" baseline="0" dirty="0" smtClean="0"/>
              <a:t> szervezet pontban felvitt adatokat az űrlap behúzza, csak akkor töltsék le, ha ezt már kitöltötték.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586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Amennyiben szerkesztésre is megosztják az űrlapot, fontos, hogy addig</a:t>
            </a:r>
            <a:r>
              <a:rPr lang="hu-HU" baseline="0" dirty="0" smtClean="0"/>
              <a:t> nem lehetséges a pályázat benyújtása, amíg valaki ásnál is nyitva van.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685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Jogszabályi példa: buszos utazásnál ha 2 nap az utazás, akkor is 1-et tudnak elszámolni (egy irányba)</a:t>
            </a:r>
          </a:p>
          <a:p>
            <a:r>
              <a:rPr lang="hu-HU" dirty="0" smtClean="0"/>
              <a:t>Másik jogszabályi példa az illegális bevándorlást</a:t>
            </a:r>
            <a:r>
              <a:rPr lang="hu-HU" baseline="0" dirty="0" smtClean="0"/>
              <a:t> nem szabad támogatni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79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Pályázó – csak egy magyar intézményt lehet, nem lehet magyar partner, csak ha konzorcium. SZC és tagintézmény</a:t>
            </a:r>
            <a:r>
              <a:rPr lang="hu-HU" baseline="0" dirty="0" smtClean="0"/>
              <a:t> nem lehet tagja konzorciumnak. SZC alapvetően csak oktatóira. Ha </a:t>
            </a:r>
            <a:r>
              <a:rPr lang="hu-HU" baseline="0" dirty="0" err="1" smtClean="0"/>
              <a:t>szc</a:t>
            </a:r>
            <a:r>
              <a:rPr lang="hu-HU" baseline="0" dirty="0" smtClean="0"/>
              <a:t> szeretne tagintézményekből diákot, akkor a szövegből egyértelműen derüljön ki, hogy melyik iskola vesz részt a projektben, mik a feladatai a megvalósítás során, mi a hozzáadott értéke annak, hogy az </a:t>
            </a:r>
            <a:r>
              <a:rPr lang="hu-HU" baseline="0" dirty="0" err="1" smtClean="0"/>
              <a:t>szc</a:t>
            </a:r>
            <a:r>
              <a:rPr lang="hu-HU" baseline="0" dirty="0" smtClean="0"/>
              <a:t> pályázik.</a:t>
            </a:r>
          </a:p>
          <a:p>
            <a:endParaRPr lang="hu-HU" dirty="0" smtClean="0"/>
          </a:p>
          <a:p>
            <a:r>
              <a:rPr lang="hu-HU" dirty="0" smtClean="0"/>
              <a:t>Ajánlott fogadónyilatkozatot</a:t>
            </a:r>
            <a:r>
              <a:rPr lang="hu-HU" baseline="0" dirty="0" smtClean="0"/>
              <a:t> csatolni, lehetőleg minél konkrétabb adatokkal, részletekkel a gyakorlatot/tanulmányutat illetően.</a:t>
            </a:r>
          </a:p>
          <a:p>
            <a:endParaRPr lang="hu-HU" baseline="0" dirty="0" smtClean="0"/>
          </a:p>
          <a:p>
            <a:r>
              <a:rPr lang="hu-HU" baseline="0" dirty="0" smtClean="0"/>
              <a:t>Ütemterv – javasolt melléklet</a:t>
            </a:r>
          </a:p>
          <a:p>
            <a:endParaRPr lang="hu-HU" baseline="0" dirty="0" smtClean="0"/>
          </a:p>
          <a:p>
            <a:r>
              <a:rPr lang="hu-HU" baseline="0" dirty="0" smtClean="0"/>
              <a:t>Tervezett kiutazások: tevékenységtípusonként, létszám és átlagidő alapján. Külön mező, ha visznek kísérőket -  egyértelmű</a:t>
            </a:r>
          </a:p>
          <a:p>
            <a:r>
              <a:rPr lang="hu-HU" baseline="0" dirty="0" smtClean="0"/>
              <a:t>Utazás létszám és távolsági sáv alapján</a:t>
            </a:r>
          </a:p>
          <a:p>
            <a:r>
              <a:rPr lang="hu-HU" baseline="0" dirty="0" smtClean="0"/>
              <a:t>Az egyes mobilitások munkaprogramja – partnerenként, szakmánként eltérő. Lehet Tanulási eredmény szemléletű =&gt; </a:t>
            </a:r>
            <a:r>
              <a:rPr lang="hu-HU" dirty="0" smtClean="0"/>
              <a:t>tudás, készség, attitűd, autonómia </a:t>
            </a:r>
            <a:r>
              <a:rPr lang="hu-HU" dirty="0" err="1" smtClean="0"/>
              <a:t>deszkriptorokkal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F3501-3B47-49D4-8D3F-339891CEEE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98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Tanulási eredmények: </a:t>
            </a:r>
            <a:r>
              <a:rPr lang="hu-HU" b="1" dirty="0" smtClean="0"/>
              <a:t>Speciális igény</a:t>
            </a:r>
            <a:r>
              <a:rPr lang="hu-HU" b="1" baseline="0" dirty="0" smtClean="0"/>
              <a:t> </a:t>
            </a:r>
            <a:r>
              <a:rPr lang="hu-HU" dirty="0" smtClean="0"/>
              <a:t>esetén csak az alapon felüli részt kell itt igényelni. Az alap utazási és egyéni támogatást a tevékenységeknél számolja az</a:t>
            </a:r>
            <a:r>
              <a:rPr lang="hu-HU" baseline="0" dirty="0" smtClean="0"/>
              <a:t> űrlap.</a:t>
            </a:r>
          </a:p>
          <a:p>
            <a:r>
              <a:rPr lang="hu-HU" b="1" baseline="0" dirty="0" smtClean="0"/>
              <a:t>Rendkívüli támogatás</a:t>
            </a:r>
            <a:r>
              <a:rPr lang="hu-HU" baseline="0" dirty="0" smtClean="0"/>
              <a:t>: itt csak a hátrányos helyzet miatt igényelt plusz támogatást kell igényelni. A </a:t>
            </a:r>
            <a:r>
              <a:rPr lang="hu-HU" baseline="0" dirty="0" err="1" smtClean="0"/>
              <a:t>hh</a:t>
            </a:r>
            <a:r>
              <a:rPr lang="hu-HU" baseline="0" dirty="0" smtClean="0"/>
              <a:t>-t nem kell igazolni felénk, de a költésről számlát kell az elszámoláshoz csatolni!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, hogy pl. munkaruhát vásároltak.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F3501-3B47-49D4-8D3F-339891CEEE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527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Tevékenységtípus – legördülő mező! Nem jelenik meg alapból az összes típus!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45D3-325E-4644-AC8F-9FF0B76F702D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304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Participant Portal-on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(küldő, fogadó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9 számjegyű PIC kódokat kell majd beírni a pályázatba, s ezt követően az űrlapba automatikusan bekerülnek az intézményi adatok.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>
                <a:solidFill>
                  <a:prstClr val="black"/>
                </a:solidFill>
              </a:rPr>
              <a:pPr/>
              <a:t>54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11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Participant Portal-on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(küldő, fogadó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9 számjegyű PIC kódokat kell majd beírni a pályázatba, s ezt követően az űrlapba automatikusan bekerülnek az intézményi adatok.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>
                <a:solidFill>
                  <a:prstClr val="black"/>
                </a:solidFill>
              </a:rPr>
              <a:pPr/>
              <a:t>57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9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Participant Portal-on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(küldő, fogadó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9 számjegyű PIC kódokat kell majd beírni a pályázatba, s ezt követően az űrlapba automatikusan bekerülnek az intézményi adatok.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>
                <a:solidFill>
                  <a:prstClr val="black"/>
                </a:solidFill>
              </a:rPr>
              <a:pPr/>
              <a:t>59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50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Amennyiben a tényleges utazási költség 70%-át nem fedezi az átalányösszeg, akkor van lehetőség rendkívüli utazási támogatás igénylésére, amely a tényleges költség 80%-a lehet.</a:t>
            </a:r>
          </a:p>
          <a:p>
            <a:r>
              <a:rPr lang="hu-HU" dirty="0" smtClean="0"/>
              <a:t>A két fajta támogatás nem kombinálható:</a:t>
            </a:r>
            <a:r>
              <a:rPr lang="hu-HU" baseline="0" dirty="0" smtClean="0"/>
              <a:t> vagy standard utazási támogatást igényelnek </a:t>
            </a:r>
            <a:r>
              <a:rPr lang="hu-HU" baseline="0" dirty="0" err="1" smtClean="0"/>
              <a:t>átalánysszeggel</a:t>
            </a:r>
            <a:r>
              <a:rPr lang="hu-HU" baseline="0" dirty="0" smtClean="0"/>
              <a:t>, vagy rendkívülit, erről azonban tételesen, számlákkal kell elszámolni majd.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689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36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BREXIT:</a:t>
            </a:r>
            <a:r>
              <a:rPr lang="hu-H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rendezett kilépéssel számol a Bizottság, vagyis hogy a britek részt vesznek a program utolsó évében, és teljesítik a rájuk háruló pénzügyi kötelezettségeket</a:t>
            </a:r>
          </a:p>
          <a:p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Szakképzési centrumok európai adatbázisa – 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erasmobility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szakképzési centrumok, konzorciumok számára nyújt új partnerkeresési lehetőséget.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oldal olyan intézmények számára nyújt ingyenes bemutatkozási és partnerkeresési lehetőséget, melyek küldeni és fogadni is szándékoznak tanulókat szakmai gyakorlat céljából. Rövid regisztráció után intézményi bemutatkozást tudnak megadni és országonként keresni a feltöltött centrumok, konzorciumok között. Regisztráljon most és bővítse nemzetközi partneri hálózatát!</a:t>
            </a:r>
          </a:p>
          <a:p>
            <a:r>
              <a:rPr lang="hu-HU" dirty="0" smtClean="0"/>
              <a:t>EPRP - Megvalósult projektek között kereshetünk kulcsszavak alapján. Az egyes projekteknél megtekinthetjük a külföldi partnerintézmények elérhetőségeit.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79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A530-FE84-411C-8A5C-3C38AF8B137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05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2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1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47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D568-AFE3-4A9A-ACFA-1EE8C4F7C4B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1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3D7951-B059-4967-8881-2D2584B57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F3E4A12-60C4-4A23-85B1-3B2827B90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DB87C7-1B99-47B3-ACE1-053B0E98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702AA7-6D99-4BDF-A3A1-DCAC3729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0E8A23-3F9F-4A3D-B167-8B677EAD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53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C3402-F4B2-4D63-A952-0553E805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E2BE9EA-DD2B-4D0D-8A30-C234BFF7A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EC3154-3121-42F8-9679-C25A562F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A37ADA-B3D1-4A85-A2C3-1FD013E0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4D0474-6D27-40DA-9F38-2D542272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71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8ADE21A-7181-4FB5-A8FA-0A6D782F7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9562D17-6EDA-44BB-8F7F-D99FBAB48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4036AA-BF71-4E83-8F8C-147A4760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BFE7A6-86D5-4D78-80A7-276D8E72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92F5F-27FB-4302-8C93-432EE3D7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5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68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4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1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1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6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9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48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4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FE146C-80ED-4FF1-A569-B869EC15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FFB411-2D64-4470-930C-12EA1F2CA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A004C7-BF2F-4D3E-8E66-F243C59A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6846BF-C433-492B-8D75-99FB94F3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B276FB-B10F-4F01-A926-63D90DFF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7088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2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1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5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99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7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98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6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14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1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7D0E9C-E50E-41A4-BE4A-88657ACD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1F8BB1-858C-4128-B2E4-BDBE93D0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05B42F-037D-43AB-A45F-B2D5F85D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36ACEE-412C-4E04-9CB9-8FCF1331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354D5F-7545-4904-8E35-49A2AC95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590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67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9F38AA-6523-4952-A5E3-EBDFA5E0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B77808-F9EB-4FC1-A767-893B72717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81B6524-FB15-4E4B-AA7A-97795F196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2242879-E892-4016-A43A-243CB19B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8752CD-5BBD-4161-879C-1A47A455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A6D0E5D-CD43-4944-A8DB-00B0A913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79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C8A397-C053-4D19-BA98-03970961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AA7707-CF0D-4A4D-886E-42B63757C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BFDD986-094E-4382-A78D-4E2D51067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7ACCA59-C91D-496E-9320-9FF2EE2DF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77E2588-7C2A-4CB8-B6E7-719EC436A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05BE08F-FAD9-4CC6-B18A-6A5C866A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3668493-7564-4238-905D-2733016C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B1BBFE8-A3A9-489F-A724-4675B050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08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34CB7D-5FC8-4E04-B099-BEB52063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7403E7-80E0-4E7C-949B-14C3CD1F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55B0C18-EEF9-4B97-99F2-C47FAD3C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9183EBF-D9FF-4017-AA35-17376B4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35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7994AEF-F9FC-4167-9F24-A02065CF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FC41405-9D25-4B74-B4F0-8FA3F727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658FE9E-1544-44B7-9C92-036AD5AD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80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F05C57-4EEE-42D6-863A-4C4AD225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92EA6C-A3AB-4F60-985B-C6B64B19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E703C8E-1AEF-4F2E-BAAE-974B96CF5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DF63FDC-5B37-4E1D-A450-5B8E9ADB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0E763E9-0C60-44B9-8459-7BC02235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92D8CA7-9658-4141-9D70-DEF8C7A7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07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F2D1F-3372-43C2-A9FA-E88A7F1D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85F8E5A-A68A-48A4-8430-4BF6AADA7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EE1D14-6A55-4285-AD75-F41E93F86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7C3D7C5-2201-4B02-AB0E-E32AA21E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4F7D0B-6368-4FDB-B4EE-62757544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9BD2E1-37F0-4DFD-9835-3EECA867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01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135CBD7-ABF8-4C42-B233-D48A1CF6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56AE41-F71B-48CD-A5D1-054E9410D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46FEE9-3ECE-46B7-95F1-B9C95FFFA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D1BE-8FB3-486A-831A-CB5FFC14C6D2}" type="datetimeFigureOut">
              <a:rPr lang="hu-HU" smtClean="0"/>
              <a:t>2020. 01. 10.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1F34E7-38A1-434E-A4BD-810EB5942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0BC4E5-6EC9-4BCC-B0DA-33D1DE4F2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1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2020. 01. 10.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06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ebgate.ec.europa.eu/erasmus-esc/organisation-registration/screen/hom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about/brexit_h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ka.hu/docs/palyazatok/kozvetito_problemak_final_v2.pdf" TargetMode="External"/><Relationship Id="rId5" Type="http://schemas.openxmlformats.org/officeDocument/2006/relationships/hyperlink" Target="https://ec.europa.eu/programmes/erasmus-plus/projects/" TargetMode="External"/><Relationship Id="rId4" Type="http://schemas.openxmlformats.org/officeDocument/2006/relationships/hyperlink" Target="http://www.erasmobility.com/en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ka.hu/kiadvanyok/20/kategoria/ecv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ka.hu/kiadvany/7090/tervezd-meg-a-karriered" TargetMode="External"/><Relationship Id="rId5" Type="http://schemas.openxmlformats.org/officeDocument/2006/relationships/hyperlink" Target="https://tka.hu/kiadvany/7088/karriertervezes-az-iskolaban-bovitett-kiadas" TargetMode="External"/><Relationship Id="rId4" Type="http://schemas.openxmlformats.org/officeDocument/2006/relationships/hyperlink" Target="https://tka.hu/kiadvany/10184/meres-ertekeles-kezikonyv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ebgate.ec.europa.eu/erasmus-esc/organisation-registration/screen/hom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76709" y="672860"/>
            <a:ext cx="9834114" cy="2477845"/>
          </a:xfrm>
          <a:solidFill>
            <a:schemeClr val="accent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2020-as pályázati kör tudnivalói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type="subTitle" idx="1"/>
          </p:nvPr>
        </p:nvSpPr>
        <p:spPr>
          <a:xfrm>
            <a:off x="1276709" y="3150704"/>
            <a:ext cx="9834114" cy="2715258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hu-HU" sz="2800" dirty="0" smtClean="0">
              <a:solidFill>
                <a:schemeClr val="bg1"/>
              </a:solidFill>
            </a:endParaRPr>
          </a:p>
          <a:p>
            <a:r>
              <a:rPr lang="hu-HU" sz="2800" dirty="0" smtClean="0">
                <a:solidFill>
                  <a:schemeClr val="bg1"/>
                </a:solidFill>
              </a:rPr>
              <a:t>Erasmus+ szakképzési mobilitási pályázatok</a:t>
            </a:r>
            <a:endParaRPr lang="hu-HU" sz="2800" dirty="0">
              <a:solidFill>
                <a:schemeClr val="bg1"/>
              </a:solidFill>
            </a:endParaRPr>
          </a:p>
          <a:p>
            <a:r>
              <a:rPr lang="hu-HU" sz="2800" dirty="0" smtClean="0">
                <a:solidFill>
                  <a:schemeClr val="bg1"/>
                </a:solidFill>
              </a:rPr>
              <a:t>Gyakorlott pályázók részére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2020. Január 9.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10" y="5640310"/>
            <a:ext cx="9834113" cy="66222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890400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66813" y="357188"/>
            <a:ext cx="9735024" cy="166405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</p:grpSp>
      <p:sp>
        <p:nvSpPr>
          <p:cNvPr id="25" name="TextBox 24"/>
          <p:cNvSpPr txBox="1"/>
          <p:nvPr/>
        </p:nvSpPr>
        <p:spPr>
          <a:xfrm>
            <a:off x="1749805" y="928688"/>
            <a:ext cx="817853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5546"/>
              </a:lnSpc>
              <a:defRPr/>
            </a:pPr>
            <a:r>
              <a:rPr lang="hu-HU" sz="3962" b="1" dirty="0">
                <a:solidFill>
                  <a:srgbClr val="242D3C"/>
                </a:solidFill>
                <a:latin typeface="Aleo"/>
              </a:rPr>
              <a:t>Regisztrációs tudnivalók</a:t>
            </a:r>
            <a:endParaRPr lang="en-US" sz="3962" b="1" dirty="0">
              <a:solidFill>
                <a:srgbClr val="242D3C"/>
              </a:solidFill>
              <a:latin typeface="Aleo"/>
            </a:endParaRPr>
          </a:p>
        </p:txBody>
      </p:sp>
      <p:graphicFrame>
        <p:nvGraphicFramePr>
          <p:cNvPr id="27" name="Diagram 26"/>
          <p:cNvGraphicFramePr/>
          <p:nvPr>
            <p:extLst/>
          </p:nvPr>
        </p:nvGraphicFramePr>
        <p:xfrm>
          <a:off x="2376672" y="2043111"/>
          <a:ext cx="6696933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3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66813" y="357188"/>
            <a:ext cx="9735024" cy="166405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</p:grpSp>
      <p:sp>
        <p:nvSpPr>
          <p:cNvPr id="26" name="Tartalom helye 2"/>
          <p:cNvSpPr txBox="1">
            <a:spLocks/>
          </p:cNvSpPr>
          <p:nvPr/>
        </p:nvSpPr>
        <p:spPr>
          <a:xfrm>
            <a:off x="2017413" y="1000125"/>
            <a:ext cx="7547074" cy="47516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57250">
              <a:buNone/>
            </a:pPr>
            <a:endParaRPr lang="hu-HU" sz="3000">
              <a:solidFill>
                <a:prstClr val="black"/>
              </a:solidFill>
              <a:latin typeface="Calibri"/>
            </a:endParaRPr>
          </a:p>
          <a:p>
            <a:pPr marL="0" indent="0" defTabSz="857250">
              <a:buNone/>
            </a:pPr>
            <a:r>
              <a:rPr lang="hu-HU" sz="3000">
                <a:solidFill>
                  <a:prstClr val="black"/>
                </a:solidFill>
                <a:latin typeface="Calibri"/>
              </a:rPr>
              <a:t>                 </a:t>
            </a:r>
          </a:p>
          <a:p>
            <a:pPr marL="0" indent="0" defTabSz="857250">
              <a:buNone/>
            </a:pPr>
            <a:endParaRPr lang="hu-HU" sz="3000">
              <a:solidFill>
                <a:prstClr val="black"/>
              </a:solidFill>
              <a:latin typeface="Calibri"/>
            </a:endParaRPr>
          </a:p>
          <a:p>
            <a:pPr marL="0" indent="0" defTabSz="857250">
              <a:buNone/>
            </a:pPr>
            <a:r>
              <a:rPr lang="hu-HU" sz="3000">
                <a:solidFill>
                  <a:prstClr val="black"/>
                </a:solidFill>
                <a:latin typeface="Calibri"/>
              </a:rPr>
              <a:t>                  </a:t>
            </a:r>
          </a:p>
          <a:p>
            <a:pPr marL="0" indent="0" defTabSz="857250">
              <a:buNone/>
            </a:pPr>
            <a:r>
              <a:rPr lang="hu-HU" sz="3000">
                <a:solidFill>
                  <a:prstClr val="black"/>
                </a:solidFill>
                <a:latin typeface="Calibri"/>
              </a:rPr>
              <a:t>                          </a:t>
            </a:r>
          </a:p>
          <a:p>
            <a:pPr marL="0" indent="0" defTabSz="857250">
              <a:buNone/>
            </a:pPr>
            <a:r>
              <a:rPr lang="hu-HU" sz="3000">
                <a:solidFill>
                  <a:prstClr val="black"/>
                </a:solidFill>
                <a:latin typeface="Calibri"/>
              </a:rPr>
              <a:t>                             </a:t>
            </a:r>
          </a:p>
          <a:p>
            <a:pPr marL="0" indent="0" defTabSz="857250">
              <a:buNone/>
            </a:pPr>
            <a:r>
              <a:rPr lang="hu-HU" sz="3000">
                <a:solidFill>
                  <a:prstClr val="black"/>
                </a:solidFill>
                <a:latin typeface="Calibri"/>
              </a:rPr>
              <a:t>                         </a:t>
            </a:r>
          </a:p>
          <a:p>
            <a:pPr marL="0" indent="0" defTabSz="857250">
              <a:buNone/>
            </a:pPr>
            <a:r>
              <a:rPr lang="hu-HU" sz="3000">
                <a:solidFill>
                  <a:prstClr val="black"/>
                </a:solidFill>
                <a:latin typeface="Calibri"/>
              </a:rPr>
              <a:t> </a:t>
            </a:r>
            <a:endParaRPr lang="hu-HU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2333528" y="1012584"/>
            <a:ext cx="2707476" cy="627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b="1" dirty="0">
                <a:solidFill>
                  <a:prstClr val="black"/>
                </a:solidFill>
                <a:latin typeface="Calibri"/>
              </a:rPr>
              <a:t>EU Login</a:t>
            </a:r>
          </a:p>
        </p:txBody>
      </p:sp>
      <p:sp>
        <p:nvSpPr>
          <p:cNvPr id="29" name="Téglalap 28"/>
          <p:cNvSpPr/>
          <p:nvPr/>
        </p:nvSpPr>
        <p:spPr>
          <a:xfrm>
            <a:off x="2333527" y="2860258"/>
            <a:ext cx="2707476" cy="529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b="1" dirty="0" err="1">
                <a:solidFill>
                  <a:prstClr val="black"/>
                </a:solidFill>
                <a:latin typeface="Calibri"/>
              </a:rPr>
              <a:t>Organisation</a:t>
            </a:r>
            <a:r>
              <a:rPr lang="hu-HU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hu-HU" b="1" dirty="0" err="1">
                <a:solidFill>
                  <a:prstClr val="black"/>
                </a:solidFill>
                <a:latin typeface="Calibri"/>
              </a:rPr>
              <a:t>Registration</a:t>
            </a:r>
            <a:r>
              <a:rPr lang="hu-HU" b="1" dirty="0">
                <a:solidFill>
                  <a:prstClr val="black"/>
                </a:solidFill>
                <a:latin typeface="Calibri"/>
              </a:rPr>
              <a:t> System</a:t>
            </a:r>
          </a:p>
        </p:txBody>
      </p:sp>
      <p:sp>
        <p:nvSpPr>
          <p:cNvPr id="30" name="Téglalap 29"/>
          <p:cNvSpPr/>
          <p:nvPr/>
        </p:nvSpPr>
        <p:spPr>
          <a:xfrm>
            <a:off x="3109244" y="4791798"/>
            <a:ext cx="838564" cy="96000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b="1" dirty="0">
                <a:solidFill>
                  <a:prstClr val="black"/>
                </a:solidFill>
                <a:latin typeface="Calibri"/>
              </a:rPr>
              <a:t>OID kód</a:t>
            </a:r>
            <a:r>
              <a:rPr lang="hu-HU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1" name="Téglalap 30"/>
          <p:cNvSpPr/>
          <p:nvPr/>
        </p:nvSpPr>
        <p:spPr>
          <a:xfrm>
            <a:off x="5352254" y="4093677"/>
            <a:ext cx="2177120" cy="6981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b="1" dirty="0">
                <a:solidFill>
                  <a:prstClr val="black"/>
                </a:solidFill>
                <a:latin typeface="Calibri"/>
              </a:rPr>
              <a:t>Dokumentumok</a:t>
            </a:r>
            <a:r>
              <a:rPr lang="hu-HU" dirty="0">
                <a:solidFill>
                  <a:prstClr val="black"/>
                </a:solidFill>
                <a:latin typeface="Calibri"/>
              </a:rPr>
              <a:t> </a:t>
            </a:r>
            <a:r>
              <a:rPr lang="hu-HU" b="1" dirty="0">
                <a:solidFill>
                  <a:prstClr val="black"/>
                </a:solidFill>
                <a:latin typeface="Calibri"/>
              </a:rPr>
              <a:t>feltöltése</a:t>
            </a:r>
            <a:r>
              <a:rPr lang="hu-HU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2" name="Téglalap 31"/>
          <p:cNvSpPr/>
          <p:nvPr/>
        </p:nvSpPr>
        <p:spPr>
          <a:xfrm>
            <a:off x="5370051" y="5635070"/>
            <a:ext cx="2173092" cy="5932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b="1" dirty="0">
                <a:solidFill>
                  <a:prstClr val="black"/>
                </a:solidFill>
                <a:latin typeface="Calibri"/>
              </a:rPr>
              <a:t>Pályázati űrlap</a:t>
            </a:r>
            <a:r>
              <a:rPr lang="hu-HU" dirty="0">
                <a:solidFill>
                  <a:prstClr val="black"/>
                </a:solidFill>
                <a:latin typeface="Calibri"/>
              </a:rPr>
              <a:t> </a:t>
            </a:r>
            <a:r>
              <a:rPr lang="hu-HU" b="1" dirty="0">
                <a:solidFill>
                  <a:prstClr val="black"/>
                </a:solidFill>
                <a:latin typeface="Calibri"/>
              </a:rPr>
              <a:t>kitöltése</a:t>
            </a:r>
          </a:p>
        </p:txBody>
      </p:sp>
      <p:sp>
        <p:nvSpPr>
          <p:cNvPr id="33" name="Lefelé nyíl 32"/>
          <p:cNvSpPr/>
          <p:nvPr/>
        </p:nvSpPr>
        <p:spPr>
          <a:xfrm>
            <a:off x="3410391" y="1755699"/>
            <a:ext cx="437860" cy="96623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Lefelé nyíl 33"/>
          <p:cNvSpPr/>
          <p:nvPr/>
        </p:nvSpPr>
        <p:spPr>
          <a:xfrm>
            <a:off x="3353409" y="3709126"/>
            <a:ext cx="413633" cy="7629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Jobbra nyíl 34"/>
          <p:cNvSpPr/>
          <p:nvPr/>
        </p:nvSpPr>
        <p:spPr>
          <a:xfrm rot="1105483">
            <a:off x="4101455" y="5447431"/>
            <a:ext cx="1178700" cy="4063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7713808" y="5716468"/>
            <a:ext cx="1137005" cy="5319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Jobbra nyíl 36"/>
          <p:cNvSpPr/>
          <p:nvPr/>
        </p:nvSpPr>
        <p:spPr>
          <a:xfrm rot="20552595">
            <a:off x="4140674" y="4514731"/>
            <a:ext cx="1146293" cy="3979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9035248" y="5262905"/>
            <a:ext cx="1297752" cy="153351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b="1" dirty="0">
                <a:solidFill>
                  <a:prstClr val="black"/>
                </a:solidFill>
                <a:latin typeface="Calibri"/>
              </a:rPr>
              <a:t>Pályázati űrlap</a:t>
            </a:r>
            <a:r>
              <a:rPr lang="hu-HU" dirty="0">
                <a:solidFill>
                  <a:prstClr val="black"/>
                </a:solidFill>
                <a:latin typeface="Calibri"/>
              </a:rPr>
              <a:t> </a:t>
            </a:r>
            <a:r>
              <a:rPr lang="hu-HU" b="1" dirty="0">
                <a:solidFill>
                  <a:prstClr val="black"/>
                </a:solidFill>
                <a:latin typeface="Calibri"/>
              </a:rPr>
              <a:t>benyújtása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37" y="1044198"/>
            <a:ext cx="2383971" cy="59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569770" y="953488"/>
            <a:ext cx="751581" cy="7515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9268" y="2617689"/>
            <a:ext cx="687132" cy="601241"/>
          </a:xfrm>
          <a:prstGeom prst="rect">
            <a:avLst/>
          </a:prstGeom>
        </p:spPr>
      </p:pic>
      <p:pic>
        <p:nvPicPr>
          <p:cNvPr id="43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08656" y="3242589"/>
            <a:ext cx="677743" cy="7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3452812" y="214312"/>
            <a:ext cx="469701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  <a:defRPr/>
            </a:pPr>
            <a:r>
              <a:rPr lang="hu-HU" sz="6901" spc="690" dirty="0">
                <a:solidFill>
                  <a:srgbClr val="1E365C"/>
                </a:solidFill>
                <a:latin typeface="Sifonn"/>
              </a:rPr>
              <a:t>EU Login</a:t>
            </a:r>
            <a:endParaRPr lang="en-US" sz="6901" spc="690" dirty="0">
              <a:solidFill>
                <a:srgbClr val="1E365C"/>
              </a:solidFill>
              <a:latin typeface="Sifonn"/>
            </a:endParaRPr>
          </a:p>
        </p:txBody>
      </p:sp>
      <p:grpSp>
        <p:nvGrpSpPr>
          <p:cNvPr id="10" name="Group 4"/>
          <p:cNvGrpSpPr/>
          <p:nvPr/>
        </p:nvGrpSpPr>
        <p:grpSpPr>
          <a:xfrm>
            <a:off x="3095625" y="1285875"/>
            <a:ext cx="5651691" cy="96293"/>
            <a:chOff x="0" y="0"/>
            <a:chExt cx="8514861" cy="145074"/>
          </a:xfrm>
        </p:grpSpPr>
        <p:sp>
          <p:nvSpPr>
            <p:cNvPr id="11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7447" r="8582"/>
          <a:stretch/>
        </p:blipFill>
        <p:spPr>
          <a:xfrm>
            <a:off x="1507353" y="1714500"/>
            <a:ext cx="9173168" cy="4857750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5095875" y="4714875"/>
            <a:ext cx="21431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417106" y="1785937"/>
            <a:ext cx="2250894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389849" cy="6873969"/>
          </a:xfrm>
          <a:prstGeom prst="rect">
            <a:avLst/>
          </a:prstGeom>
        </p:spPr>
      </p:pic>
      <p:sp>
        <p:nvSpPr>
          <p:cNvPr id="17" name="Balra nyílbuborék 16"/>
          <p:cNvSpPr/>
          <p:nvPr/>
        </p:nvSpPr>
        <p:spPr>
          <a:xfrm>
            <a:off x="5024438" y="1714500"/>
            <a:ext cx="5286375" cy="1428750"/>
          </a:xfrm>
          <a:prstGeom prst="lef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sz="1688" dirty="0">
                <a:solidFill>
                  <a:sysClr val="windowText" lastClr="000000"/>
                </a:solidFill>
                <a:latin typeface="Calibri"/>
              </a:rPr>
              <a:t>E-mail: intézményi vagy megosztott cím</a:t>
            </a:r>
          </a:p>
        </p:txBody>
      </p:sp>
    </p:spTree>
    <p:extLst>
      <p:ext uri="{BB962C8B-B14F-4D97-AF65-F5344CB8AC3E}">
        <p14:creationId xmlns:p14="http://schemas.microsoft.com/office/powerpoint/2010/main" val="23324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99613"/>
            <a:ext cx="9144000" cy="3830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452812" y="214312"/>
            <a:ext cx="469701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</a:pPr>
            <a:r>
              <a:rPr lang="hu-HU" sz="6901" spc="690" dirty="0">
                <a:solidFill>
                  <a:srgbClr val="1E365C"/>
                </a:solidFill>
                <a:latin typeface="Sifonn"/>
              </a:rPr>
              <a:t>ORS</a:t>
            </a:r>
            <a:endParaRPr lang="en-US" sz="6901" spc="690" dirty="0">
              <a:solidFill>
                <a:srgbClr val="1E365C"/>
              </a:solidFill>
              <a:latin typeface="Sifonn"/>
            </a:endParaRPr>
          </a:p>
        </p:txBody>
      </p:sp>
      <p:grpSp>
        <p:nvGrpSpPr>
          <p:cNvPr id="10" name="Group 4"/>
          <p:cNvGrpSpPr/>
          <p:nvPr/>
        </p:nvGrpSpPr>
        <p:grpSpPr>
          <a:xfrm>
            <a:off x="3095625" y="1285875"/>
            <a:ext cx="5651691" cy="96293"/>
            <a:chOff x="0" y="0"/>
            <a:chExt cx="8514861" cy="145074"/>
          </a:xfrm>
        </p:grpSpPr>
        <p:sp>
          <p:nvSpPr>
            <p:cNvPr id="11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sp>
        <p:nvSpPr>
          <p:cNvPr id="12" name="Téglalap 11"/>
          <p:cNvSpPr/>
          <p:nvPr/>
        </p:nvSpPr>
        <p:spPr>
          <a:xfrm>
            <a:off x="2881312" y="4572000"/>
            <a:ext cx="4500563" cy="642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889413" y="1429298"/>
            <a:ext cx="600075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1689"/>
              </a:lnSpc>
            </a:pPr>
            <a:r>
              <a:rPr lang="en-US" sz="1207" spc="446" dirty="0" err="1">
                <a:solidFill>
                  <a:srgbClr val="1E365C"/>
                </a:solidFill>
                <a:latin typeface="Montserrat Classic"/>
              </a:rPr>
              <a:t>Organisation</a:t>
            </a:r>
            <a:r>
              <a:rPr lang="en-US" sz="1207" spc="446" dirty="0">
                <a:solidFill>
                  <a:srgbClr val="1E365C"/>
                </a:solidFill>
                <a:latin typeface="Montserrat Classic"/>
              </a:rPr>
              <a:t> Registration System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1275"/>
            <a:ext cx="9153470" cy="310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99613"/>
            <a:ext cx="9144000" cy="3830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452812" y="214312"/>
            <a:ext cx="469701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  <a:defRPr/>
            </a:pPr>
            <a:r>
              <a:rPr lang="hu-HU" sz="6901" spc="690" dirty="0">
                <a:solidFill>
                  <a:srgbClr val="1E365C"/>
                </a:solidFill>
                <a:latin typeface="Sifonn"/>
              </a:rPr>
              <a:t>ORS</a:t>
            </a:r>
            <a:endParaRPr lang="en-US" sz="6901" spc="690" dirty="0">
              <a:solidFill>
                <a:srgbClr val="1E365C"/>
              </a:solidFill>
              <a:latin typeface="Sifonn"/>
            </a:endParaRPr>
          </a:p>
        </p:txBody>
      </p:sp>
      <p:grpSp>
        <p:nvGrpSpPr>
          <p:cNvPr id="10" name="Group 4"/>
          <p:cNvGrpSpPr/>
          <p:nvPr/>
        </p:nvGrpSpPr>
        <p:grpSpPr>
          <a:xfrm>
            <a:off x="3095625" y="1285875"/>
            <a:ext cx="5651691" cy="96293"/>
            <a:chOff x="0" y="0"/>
            <a:chExt cx="8514861" cy="145074"/>
          </a:xfrm>
        </p:grpSpPr>
        <p:sp>
          <p:nvSpPr>
            <p:cNvPr id="11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sp>
        <p:nvSpPr>
          <p:cNvPr id="12" name="Téglalap 11"/>
          <p:cNvSpPr/>
          <p:nvPr/>
        </p:nvSpPr>
        <p:spPr>
          <a:xfrm>
            <a:off x="2738437" y="5286375"/>
            <a:ext cx="4786313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889413" y="1429298"/>
            <a:ext cx="600075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1689"/>
              </a:lnSpc>
              <a:defRPr/>
            </a:pPr>
            <a:r>
              <a:rPr lang="en-US" sz="1207" spc="446" dirty="0" err="1">
                <a:solidFill>
                  <a:srgbClr val="1E365C"/>
                </a:solidFill>
                <a:latin typeface="Montserrat Classic"/>
              </a:rPr>
              <a:t>Organisation</a:t>
            </a:r>
            <a:r>
              <a:rPr lang="en-US" sz="1207" spc="446" dirty="0">
                <a:solidFill>
                  <a:srgbClr val="1E365C"/>
                </a:solidFill>
                <a:latin typeface="Montserrat Classic"/>
              </a:rPr>
              <a:t> Registration System</a:t>
            </a:r>
          </a:p>
        </p:txBody>
      </p:sp>
      <p:sp>
        <p:nvSpPr>
          <p:cNvPr id="14" name="Lekerekített téglalapbuborék 13"/>
          <p:cNvSpPr/>
          <p:nvPr/>
        </p:nvSpPr>
        <p:spPr>
          <a:xfrm>
            <a:off x="7024687" y="1857375"/>
            <a:ext cx="3027966" cy="1357313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Hivatalos dokumentumokat készítsék elő (OM, adószám, bírósági bejegyzés)</a:t>
            </a:r>
          </a:p>
        </p:txBody>
      </p:sp>
    </p:spTree>
    <p:extLst>
      <p:ext uri="{BB962C8B-B14F-4D97-AF65-F5344CB8AC3E}">
        <p14:creationId xmlns:p14="http://schemas.microsoft.com/office/powerpoint/2010/main" val="3146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"/>
            <a:ext cx="9167813" cy="6286500"/>
          </a:xfrm>
          <a:prstGeom prst="rect">
            <a:avLst/>
          </a:prstGeom>
        </p:spPr>
      </p:pic>
      <p:sp>
        <p:nvSpPr>
          <p:cNvPr id="3" name="Lekerekített téglalap feliratnak 1"/>
          <p:cNvSpPr/>
          <p:nvPr/>
        </p:nvSpPr>
        <p:spPr>
          <a:xfrm>
            <a:off x="7524750" y="642937"/>
            <a:ext cx="2643188" cy="1928813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96188" y="785813"/>
            <a:ext cx="2428875" cy="165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A szervezet/intézmény teljes hivatalos neve</a:t>
            </a: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Calibri"/>
              </a:rPr>
              <a:t>Nemzeti karakterek használata (ŰŐ)</a:t>
            </a: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Calibri"/>
              </a:rPr>
              <a:t>Ne használjanak rövidítést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2095500" y="142875"/>
            <a:ext cx="2214563" cy="146446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9812" y="347421"/>
            <a:ext cx="192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hu-HU" sz="1500" b="1" dirty="0">
                <a:solidFill>
                  <a:srgbClr val="FF0000"/>
                </a:solidFill>
                <a:latin typeface="Calibri"/>
              </a:rPr>
              <a:t>Továbblépés a következő menübe:</a:t>
            </a:r>
          </a:p>
          <a:p>
            <a:pPr defTabSz="857250"/>
            <a:r>
              <a:rPr lang="hu-HU" sz="1500" dirty="0">
                <a:solidFill>
                  <a:prstClr val="black"/>
                </a:solidFill>
                <a:latin typeface="Calibri"/>
              </a:rPr>
              <a:t>Ha az összes kötelező mező kitöltésre került</a:t>
            </a:r>
          </a:p>
        </p:txBody>
      </p:sp>
    </p:spTree>
    <p:extLst>
      <p:ext uri="{BB962C8B-B14F-4D97-AF65-F5344CB8AC3E}">
        <p14:creationId xmlns:p14="http://schemas.microsoft.com/office/powerpoint/2010/main" val="16660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r="4964"/>
          <a:stretch/>
        </p:blipFill>
        <p:spPr>
          <a:xfrm>
            <a:off x="1524001" y="928687"/>
            <a:ext cx="9123908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59" y="428625"/>
            <a:ext cx="9154642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48015"/>
            <a:ext cx="9144000" cy="560998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550789" y="4429126"/>
            <a:ext cx="1714500" cy="773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595813" y="3929063"/>
            <a:ext cx="27146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881563" y="2658905"/>
            <a:ext cx="1857375" cy="627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Lekerekített téglalapbuborék 10"/>
          <p:cNvSpPr/>
          <p:nvPr/>
        </p:nvSpPr>
        <p:spPr>
          <a:xfrm>
            <a:off x="7068534" y="2143126"/>
            <a:ext cx="3027966" cy="1357313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Az intézményt regisztráló személy EU Login fiók adatai jelennek meg</a:t>
            </a:r>
          </a:p>
        </p:txBody>
      </p:sp>
      <p:sp>
        <p:nvSpPr>
          <p:cNvPr id="8" name="Balra nyílbuborék 7"/>
          <p:cNvSpPr/>
          <p:nvPr/>
        </p:nvSpPr>
        <p:spPr>
          <a:xfrm>
            <a:off x="3046111" y="1679534"/>
            <a:ext cx="3857625" cy="1357313"/>
          </a:xfrm>
          <a:prstGeom prst="lef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sz="1875" dirty="0">
                <a:solidFill>
                  <a:prstClr val="white"/>
                </a:solidFill>
                <a:latin typeface="Calibri"/>
              </a:rPr>
              <a:t>Ha minden mező kitöltésre került (zöld), regisztrálható az intézmény</a:t>
            </a:r>
          </a:p>
        </p:txBody>
      </p:sp>
    </p:spTree>
    <p:extLst>
      <p:ext uri="{BB962C8B-B14F-4D97-AF65-F5344CB8AC3E}">
        <p14:creationId xmlns:p14="http://schemas.microsoft.com/office/powerpoint/2010/main" val="28681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409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Általános tudnivalók 1.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64097"/>
            <a:ext cx="10515600" cy="4793836"/>
          </a:xfrm>
        </p:spPr>
        <p:txBody>
          <a:bodyPr>
            <a:noAutofit/>
          </a:bodyPr>
          <a:lstStyle/>
          <a:p>
            <a:r>
              <a:rPr lang="hu-HU" dirty="0" smtClean="0"/>
              <a:t>A pályázat beadási határideje: </a:t>
            </a:r>
            <a:r>
              <a:rPr lang="hu-HU" b="1" dirty="0" smtClean="0"/>
              <a:t>2020. február 5. szerda déli 12 óra </a:t>
            </a:r>
          </a:p>
          <a:p>
            <a:r>
              <a:rPr lang="hu-HU" dirty="0" smtClean="0"/>
              <a:t>A támogatási keret: kb. 10,2 millió € (~500E euróval több)</a:t>
            </a:r>
          </a:p>
          <a:p>
            <a:r>
              <a:rPr lang="hu-HU" dirty="0" smtClean="0"/>
              <a:t>Projektidőszak</a:t>
            </a:r>
          </a:p>
          <a:p>
            <a:pPr lvl="1"/>
            <a:r>
              <a:rPr lang="hu-HU" dirty="0" smtClean="0"/>
              <a:t>2020. jún. 1 - 2020. dec. 31.</a:t>
            </a:r>
          </a:p>
          <a:p>
            <a:pPr lvl="1"/>
            <a:r>
              <a:rPr lang="hu-HU" dirty="0" smtClean="0"/>
              <a:t>Időtartam: 12-24 hónap</a:t>
            </a:r>
          </a:p>
          <a:p>
            <a:r>
              <a:rPr lang="hu-HU" dirty="0" smtClean="0"/>
              <a:t>Értékelés</a:t>
            </a:r>
          </a:p>
          <a:p>
            <a:pPr lvl="1"/>
            <a:r>
              <a:rPr lang="hu-HU" dirty="0" smtClean="0"/>
              <a:t>Formai értékelés</a:t>
            </a:r>
          </a:p>
          <a:p>
            <a:pPr lvl="1"/>
            <a:r>
              <a:rPr lang="hu-HU" dirty="0" smtClean="0"/>
              <a:t>Pénzügyi-technikai értékelés</a:t>
            </a:r>
          </a:p>
          <a:p>
            <a:pPr lvl="1"/>
            <a:r>
              <a:rPr lang="hu-HU" dirty="0" smtClean="0"/>
              <a:t>Tartalmi értékelés</a:t>
            </a:r>
          </a:p>
          <a:p>
            <a:r>
              <a:rPr lang="hu-HU" dirty="0" smtClean="0"/>
              <a:t>Dátumok</a:t>
            </a:r>
          </a:p>
          <a:p>
            <a:pPr lvl="1"/>
            <a:r>
              <a:rPr lang="hu-HU" dirty="0" smtClean="0"/>
              <a:t>A pályázati kör eredménye: 2020. május közepe</a:t>
            </a:r>
          </a:p>
          <a:p>
            <a:pPr lvl="1"/>
            <a:r>
              <a:rPr lang="hu-HU" dirty="0" smtClean="0"/>
              <a:t>Szerződéskötés: 2020. június</a:t>
            </a:r>
          </a:p>
          <a:p>
            <a:pPr lvl="1"/>
            <a:r>
              <a:rPr lang="hu-HU" dirty="0" smtClean="0"/>
              <a:t>Támogatás utalása: 2020. július </a:t>
            </a:r>
          </a:p>
        </p:txBody>
      </p:sp>
    </p:spTree>
    <p:extLst>
      <p:ext uri="{BB962C8B-B14F-4D97-AF65-F5344CB8AC3E}">
        <p14:creationId xmlns:p14="http://schemas.microsoft.com/office/powerpoint/2010/main" val="26430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8" y="2928937"/>
            <a:ext cx="7304977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ekerekített téglalapbuborék 10"/>
          <p:cNvSpPr/>
          <p:nvPr/>
        </p:nvSpPr>
        <p:spPr>
          <a:xfrm>
            <a:off x="2809875" y="785812"/>
            <a:ext cx="5286375" cy="1500188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857250"/>
            <a:endParaRPr lang="hu-HU" sz="1688" dirty="0">
              <a:solidFill>
                <a:prstClr val="black"/>
              </a:solidFill>
              <a:latin typeface="Calibri"/>
            </a:endParaRPr>
          </a:p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A regisztrált szervezet megkapja egyedi OID kódját</a:t>
            </a:r>
          </a:p>
          <a:p>
            <a:pPr defTabSz="857250"/>
            <a:endParaRPr lang="hu-HU" sz="1688" dirty="0">
              <a:solidFill>
                <a:prstClr val="black"/>
              </a:solidFill>
              <a:latin typeface="Calibri"/>
            </a:endParaRPr>
          </a:p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A rendszer automatikus e-mailt küld a regisztrációt végző </a:t>
            </a:r>
          </a:p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személynek és a megadott kapcsolattartónak</a:t>
            </a:r>
          </a:p>
          <a:p>
            <a:pPr defTabSz="857250"/>
            <a:endParaRPr lang="hu-HU" sz="1688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5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églalap 38"/>
          <p:cNvSpPr/>
          <p:nvPr/>
        </p:nvSpPr>
        <p:spPr>
          <a:xfrm>
            <a:off x="6693763" y="1410891"/>
            <a:ext cx="3357563" cy="4083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095500" y="1410891"/>
            <a:ext cx="3357563" cy="4083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666875" y="-142875"/>
            <a:ext cx="871537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</a:pPr>
            <a:r>
              <a:rPr lang="hu-HU" sz="3000" spc="690" dirty="0">
                <a:solidFill>
                  <a:srgbClr val="1E365C"/>
                </a:solidFill>
                <a:latin typeface="Sifonn"/>
              </a:rPr>
              <a:t>Felhasználói jogosultságok</a:t>
            </a:r>
            <a:endParaRPr lang="en-US" sz="3000" spc="690" dirty="0">
              <a:solidFill>
                <a:srgbClr val="1E365C"/>
              </a:solidFill>
              <a:latin typeface="Sifonn"/>
            </a:endParaRPr>
          </a:p>
        </p:txBody>
      </p:sp>
      <p:grpSp>
        <p:nvGrpSpPr>
          <p:cNvPr id="14" name="Group 4"/>
          <p:cNvGrpSpPr/>
          <p:nvPr/>
        </p:nvGrpSpPr>
        <p:grpSpPr>
          <a:xfrm>
            <a:off x="3198717" y="683108"/>
            <a:ext cx="5651691" cy="96293"/>
            <a:chOff x="0" y="0"/>
            <a:chExt cx="8514861" cy="145074"/>
          </a:xfrm>
        </p:grpSpPr>
        <p:sp>
          <p:nvSpPr>
            <p:cNvPr id="15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sp>
        <p:nvSpPr>
          <p:cNvPr id="37" name="TextBox 6"/>
          <p:cNvSpPr txBox="1"/>
          <p:nvPr/>
        </p:nvSpPr>
        <p:spPr>
          <a:xfrm rot="10800000" flipV="1">
            <a:off x="2240487" y="1728300"/>
            <a:ext cx="299227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1689"/>
              </a:lnSpc>
            </a:pPr>
            <a:r>
              <a:rPr lang="hu-HU" sz="2250" spc="446" dirty="0" err="1">
                <a:solidFill>
                  <a:srgbClr val="1E365C"/>
                </a:solidFill>
                <a:latin typeface="Montserrat Classic"/>
              </a:rPr>
              <a:t>Contact</a:t>
            </a:r>
            <a:r>
              <a:rPr lang="hu-HU" sz="2250" spc="446" dirty="0">
                <a:solidFill>
                  <a:srgbClr val="1E365C"/>
                </a:solidFill>
                <a:latin typeface="Montserrat Classic"/>
              </a:rPr>
              <a:t> </a:t>
            </a:r>
            <a:r>
              <a:rPr lang="hu-HU" sz="2250" spc="446" dirty="0" err="1">
                <a:solidFill>
                  <a:srgbClr val="1E365C"/>
                </a:solidFill>
                <a:latin typeface="Montserrat Classic"/>
              </a:rPr>
              <a:t>person</a:t>
            </a:r>
            <a:endParaRPr lang="en-US" sz="2250" spc="446" dirty="0">
              <a:solidFill>
                <a:srgbClr val="1E365C"/>
              </a:solidFill>
              <a:latin typeface="Montserrat Classic"/>
            </a:endParaRPr>
          </a:p>
        </p:txBody>
      </p:sp>
      <p:sp>
        <p:nvSpPr>
          <p:cNvPr id="38" name="TextBox 6"/>
          <p:cNvSpPr txBox="1"/>
          <p:nvPr/>
        </p:nvSpPr>
        <p:spPr>
          <a:xfrm rot="10800000" flipV="1">
            <a:off x="6887028" y="1618495"/>
            <a:ext cx="2971034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1689"/>
              </a:lnSpc>
            </a:pPr>
            <a:r>
              <a:rPr lang="hu-HU" sz="2250" spc="446" dirty="0" err="1">
                <a:solidFill>
                  <a:srgbClr val="1E365C"/>
                </a:solidFill>
                <a:latin typeface="Montserrat Classic"/>
              </a:rPr>
              <a:t>Authorised</a:t>
            </a:r>
            <a:r>
              <a:rPr lang="hu-HU" sz="2250" spc="446" dirty="0">
                <a:solidFill>
                  <a:srgbClr val="1E365C"/>
                </a:solidFill>
                <a:latin typeface="Montserrat Classic"/>
              </a:rPr>
              <a:t> </a:t>
            </a:r>
          </a:p>
          <a:p>
            <a:pPr algn="ctr" defTabSz="857250">
              <a:lnSpc>
                <a:spcPts val="1689"/>
              </a:lnSpc>
            </a:pPr>
            <a:endParaRPr lang="hu-HU" sz="2250" spc="446" dirty="0">
              <a:solidFill>
                <a:srgbClr val="1E365C"/>
              </a:solidFill>
              <a:latin typeface="Montserrat Classic"/>
            </a:endParaRPr>
          </a:p>
          <a:p>
            <a:pPr algn="ctr" defTabSz="857250">
              <a:lnSpc>
                <a:spcPts val="1689"/>
              </a:lnSpc>
            </a:pPr>
            <a:r>
              <a:rPr lang="hu-HU" sz="2250" spc="446" dirty="0" err="1">
                <a:solidFill>
                  <a:srgbClr val="1E365C"/>
                </a:solidFill>
                <a:latin typeface="Montserrat Classic"/>
              </a:rPr>
              <a:t>user</a:t>
            </a:r>
            <a:endParaRPr lang="en-US" sz="2250" spc="446" dirty="0">
              <a:solidFill>
                <a:srgbClr val="1E365C"/>
              </a:solidFill>
              <a:latin typeface="Montserrat Classic"/>
            </a:endParaRPr>
          </a:p>
        </p:txBody>
      </p:sp>
      <p:pic>
        <p:nvPicPr>
          <p:cNvPr id="4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81187" y="4485868"/>
            <a:ext cx="1214438" cy="1214438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07241" y="4554611"/>
            <a:ext cx="1177779" cy="117777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66051" y="2433824"/>
            <a:ext cx="3141140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u="sng" dirty="0">
                <a:solidFill>
                  <a:prstClr val="black"/>
                </a:solidFill>
                <a:latin typeface="Montserrat Classic" panose="020B0604020202020204" charset="-18"/>
              </a:rPr>
              <a:t>Nincs</a:t>
            </a:r>
            <a: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  <a:t> szerkesztési jogosultsága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6801974" y="2433824"/>
            <a:ext cx="3141140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  <a:t>Szerkesztési jogosultsága van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2166052" y="3151876"/>
            <a:ext cx="3287011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  <a:t>Szervezet munkatársa </a:t>
            </a:r>
            <a:b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</a:br>
            <a:r>
              <a:rPr lang="hu-HU" sz="1125" dirty="0">
                <a:solidFill>
                  <a:prstClr val="black"/>
                </a:solidFill>
                <a:latin typeface="Montserrat Classic" panose="020B0604020202020204" charset="-18"/>
              </a:rPr>
              <a:t>(pl.: projektkoordinátor, intézményvezető)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2166051" y="3889568"/>
            <a:ext cx="3141140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  <a:t>1 személy adható meg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6801974" y="3082967"/>
            <a:ext cx="3141140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  <a:t>Több személy is megadható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6790068" y="3696191"/>
            <a:ext cx="3141140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  <a:t>Dokumentumok feltöltésére jogosult személy</a:t>
            </a:r>
          </a:p>
        </p:txBody>
      </p:sp>
      <p:sp>
        <p:nvSpPr>
          <p:cNvPr id="4" name="Téglalap 3"/>
          <p:cNvSpPr/>
          <p:nvPr/>
        </p:nvSpPr>
        <p:spPr>
          <a:xfrm>
            <a:off x="6801974" y="4546455"/>
            <a:ext cx="2558304" cy="6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  <a:t>EU Login felhasználó fiók szükséges</a:t>
            </a:r>
          </a:p>
        </p:txBody>
      </p:sp>
      <p:sp>
        <p:nvSpPr>
          <p:cNvPr id="5" name="Téglalap 4"/>
          <p:cNvSpPr/>
          <p:nvPr/>
        </p:nvSpPr>
        <p:spPr>
          <a:xfrm>
            <a:off x="2166937" y="4281012"/>
            <a:ext cx="3214688" cy="6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prstClr val="black"/>
                </a:solidFill>
                <a:latin typeface="Montserrat Classic" panose="020B0604020202020204" charset="-18"/>
              </a:rPr>
              <a:t>Nem szükséges EU Login   	felhasználó fiók</a:t>
            </a:r>
          </a:p>
        </p:txBody>
      </p:sp>
    </p:spTree>
    <p:extLst>
      <p:ext uri="{BB962C8B-B14F-4D97-AF65-F5344CB8AC3E}">
        <p14:creationId xmlns:p14="http://schemas.microsoft.com/office/powerpoint/2010/main" val="24816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3"/>
          <a:srcRect l="7785" r="6305"/>
          <a:stretch/>
        </p:blipFill>
        <p:spPr>
          <a:xfrm>
            <a:off x="1524000" y="1500187"/>
            <a:ext cx="9164715" cy="4929188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666875" y="71437"/>
            <a:ext cx="871537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</a:pPr>
            <a:r>
              <a:rPr lang="hu-HU" sz="3000" spc="690" dirty="0">
                <a:solidFill>
                  <a:srgbClr val="1E365C"/>
                </a:solidFill>
                <a:latin typeface="Sifonn"/>
              </a:rPr>
              <a:t>Az intézmény elérése</a:t>
            </a:r>
          </a:p>
        </p:txBody>
      </p:sp>
      <p:sp>
        <p:nvSpPr>
          <p:cNvPr id="22" name="Téglalap 21"/>
          <p:cNvSpPr/>
          <p:nvPr/>
        </p:nvSpPr>
        <p:spPr>
          <a:xfrm>
            <a:off x="2238375" y="4714875"/>
            <a:ext cx="1857375" cy="1488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8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1666875" y="71437"/>
            <a:ext cx="871537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</a:pPr>
            <a:r>
              <a:rPr lang="hu-HU" sz="3000" spc="690" dirty="0">
                <a:solidFill>
                  <a:srgbClr val="1E365C"/>
                </a:solidFill>
                <a:latin typeface="Sifonn"/>
              </a:rPr>
              <a:t>Az intézmény elérése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3281" r="14063"/>
          <a:stretch/>
        </p:blipFill>
        <p:spPr>
          <a:xfrm>
            <a:off x="1488281" y="1737613"/>
            <a:ext cx="9179719" cy="373625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9810750" y="4857750"/>
            <a:ext cx="714375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809750" y="4857750"/>
            <a:ext cx="928688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9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1666875" y="71437"/>
            <a:ext cx="871537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</a:pPr>
            <a:r>
              <a:rPr lang="hu-HU" sz="3000" spc="690" dirty="0" err="1">
                <a:solidFill>
                  <a:srgbClr val="1E365C"/>
                </a:solidFill>
                <a:latin typeface="Sifonn"/>
              </a:rPr>
              <a:t>Authorised</a:t>
            </a:r>
            <a:r>
              <a:rPr lang="hu-HU" sz="3000" spc="690" dirty="0">
                <a:solidFill>
                  <a:srgbClr val="1E365C"/>
                </a:solidFill>
                <a:latin typeface="Sifonn"/>
              </a:rPr>
              <a:t> </a:t>
            </a:r>
            <a:r>
              <a:rPr lang="hu-HU" sz="3000" spc="690" dirty="0" err="1">
                <a:solidFill>
                  <a:srgbClr val="1E365C"/>
                </a:solidFill>
                <a:latin typeface="Sifonn"/>
              </a:rPr>
              <a:t>User</a:t>
            </a:r>
            <a:endParaRPr lang="hu-HU" sz="3000" spc="690" dirty="0">
              <a:solidFill>
                <a:srgbClr val="1E365C"/>
              </a:solidFill>
              <a:latin typeface="Sifonn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44" y="857250"/>
            <a:ext cx="9236156" cy="321468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515"/>
          <a:stretch/>
        </p:blipFill>
        <p:spPr>
          <a:xfrm>
            <a:off x="5806642" y="2735432"/>
            <a:ext cx="4861358" cy="414337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9739312" y="1579290"/>
            <a:ext cx="928688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9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1980453" y="1858907"/>
            <a:ext cx="807243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</a:pPr>
            <a:r>
              <a:rPr lang="hu-HU" sz="6901" spc="690" dirty="0">
                <a:solidFill>
                  <a:srgbClr val="1E365C"/>
                </a:solidFill>
                <a:latin typeface="Sifonn"/>
              </a:rPr>
              <a:t>Feltöltendő dokumentumok</a:t>
            </a:r>
          </a:p>
        </p:txBody>
      </p:sp>
      <p:grpSp>
        <p:nvGrpSpPr>
          <p:cNvPr id="20" name="Group 4"/>
          <p:cNvGrpSpPr/>
          <p:nvPr/>
        </p:nvGrpSpPr>
        <p:grpSpPr>
          <a:xfrm>
            <a:off x="3190826" y="3726727"/>
            <a:ext cx="5651691" cy="96293"/>
            <a:chOff x="0" y="0"/>
            <a:chExt cx="8514861" cy="145074"/>
          </a:xfrm>
        </p:grpSpPr>
        <p:sp>
          <p:nvSpPr>
            <p:cNvPr id="21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sp>
        <p:nvSpPr>
          <p:cNvPr id="22" name="TextBox 6"/>
          <p:cNvSpPr txBox="1"/>
          <p:nvPr/>
        </p:nvSpPr>
        <p:spPr>
          <a:xfrm>
            <a:off x="3095625" y="4144264"/>
            <a:ext cx="600075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1689"/>
              </a:lnSpc>
            </a:pPr>
            <a:r>
              <a:rPr lang="en-US" sz="1207" spc="446" dirty="0" err="1">
                <a:solidFill>
                  <a:srgbClr val="1E365C"/>
                </a:solidFill>
                <a:latin typeface="Montserrat Classic"/>
              </a:rPr>
              <a:t>Organisation</a:t>
            </a:r>
            <a:r>
              <a:rPr lang="en-US" sz="1207" spc="446" dirty="0">
                <a:solidFill>
                  <a:srgbClr val="1E365C"/>
                </a:solidFill>
                <a:latin typeface="Montserrat Classic"/>
              </a:rPr>
              <a:t> Registration System</a:t>
            </a: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25159">
            <a:off x="8491000" y="5016180"/>
            <a:ext cx="1418755" cy="13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41" y="0"/>
            <a:ext cx="4780804" cy="6858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428748" y="2256837"/>
            <a:ext cx="49291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4002"/>
              </a:lnSpc>
            </a:pPr>
            <a:r>
              <a:rPr lang="hu-HU" sz="3775" b="1" dirty="0">
                <a:solidFill>
                  <a:srgbClr val="1F375B"/>
                </a:solidFill>
                <a:latin typeface="Montserrat Classic"/>
              </a:rPr>
              <a:t>A szervezet </a:t>
            </a:r>
            <a:r>
              <a:rPr lang="hu-HU" sz="3775" b="1" u="sng" dirty="0">
                <a:solidFill>
                  <a:prstClr val="black"/>
                </a:solidFill>
                <a:latin typeface="Montserrat Classic"/>
              </a:rPr>
              <a:t>jogi státuszát </a:t>
            </a:r>
            <a:r>
              <a:rPr lang="hu-HU" sz="3775" b="1" dirty="0">
                <a:solidFill>
                  <a:srgbClr val="1F375B"/>
                </a:solidFill>
                <a:latin typeface="Montserrat Classic"/>
              </a:rPr>
              <a:t>igazoló dokumentum</a:t>
            </a:r>
            <a:endParaRPr lang="en-US" sz="3775" b="1" dirty="0">
              <a:solidFill>
                <a:srgbClr val="1F375B"/>
              </a:solidFill>
              <a:latin typeface="Montserrat Classic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453062" y="0"/>
            <a:ext cx="1988151" cy="198815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022448" y="420212"/>
            <a:ext cx="8661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8799"/>
              </a:lnSpc>
            </a:pPr>
            <a:r>
              <a:rPr lang="en-US" sz="8302" b="1" dirty="0">
                <a:solidFill>
                  <a:srgbClr val="FFFFFF"/>
                </a:solidFill>
                <a:latin typeface="Montserrat Classic"/>
              </a:rPr>
              <a:t>1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807346" y="3714751"/>
            <a:ext cx="1357313" cy="40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hu-HU" sz="1031" dirty="0">
                <a:solidFill>
                  <a:prstClr val="black"/>
                </a:solidFill>
                <a:latin typeface="Calibri"/>
              </a:rPr>
              <a:t>A bíróságon történt bejegyzés dátuma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52625" y="5715000"/>
            <a:ext cx="1357313" cy="25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hu-HU" sz="1031" dirty="0">
                <a:solidFill>
                  <a:prstClr val="black"/>
                </a:solidFill>
                <a:latin typeface="Calibri"/>
              </a:rPr>
              <a:t>Kötelező kitölteni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738561" y="5843713"/>
            <a:ext cx="1357313" cy="25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hu-HU" sz="1031" dirty="0">
                <a:solidFill>
                  <a:prstClr val="black"/>
                </a:solidFill>
                <a:latin typeface="Calibri"/>
              </a:rPr>
              <a:t>Kötelező kitölteni</a:t>
            </a:r>
          </a:p>
        </p:txBody>
      </p:sp>
      <p:sp>
        <p:nvSpPr>
          <p:cNvPr id="10" name="Lekerekített téglalapbuborék 9"/>
          <p:cNvSpPr/>
          <p:nvPr/>
        </p:nvSpPr>
        <p:spPr>
          <a:xfrm>
            <a:off x="6596062" y="4529702"/>
            <a:ext cx="3643313" cy="1211541"/>
          </a:xfrm>
          <a:prstGeom prst="wedgeRoundRectCallout">
            <a:avLst>
              <a:gd name="adj1" fmla="val -55850"/>
              <a:gd name="adj2" fmla="val 958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A dokumentumot a pályázó intézmény (tagintézmény/fenntartott intézmény) adataira vonatkozóan kell kitölteni</a:t>
            </a:r>
          </a:p>
        </p:txBody>
      </p:sp>
    </p:spTree>
    <p:extLst>
      <p:ext uri="{BB962C8B-B14F-4D97-AF65-F5344CB8AC3E}">
        <p14:creationId xmlns:p14="http://schemas.microsoft.com/office/powerpoint/2010/main" val="37762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74" y="-36964"/>
            <a:ext cx="4962952" cy="6859593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815123" y="1942162"/>
            <a:ext cx="4929188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4002"/>
              </a:lnSpc>
            </a:pPr>
            <a:r>
              <a:rPr lang="hu-HU" sz="3375" b="1" dirty="0">
                <a:solidFill>
                  <a:srgbClr val="1F375B"/>
                </a:solidFill>
                <a:latin typeface="Montserrat Classic"/>
              </a:rPr>
              <a:t>Pénzügyi adatlap</a:t>
            </a:r>
            <a:endParaRPr lang="en-US" sz="3375" b="1" dirty="0">
              <a:solidFill>
                <a:srgbClr val="1F375B"/>
              </a:solidFill>
              <a:latin typeface="Montserrat Classic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453062" y="0"/>
            <a:ext cx="1988151" cy="198815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022448" y="420212"/>
            <a:ext cx="8661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8799"/>
              </a:lnSpc>
            </a:pPr>
            <a:r>
              <a:rPr lang="hu-HU" sz="8302" b="1" dirty="0">
                <a:solidFill>
                  <a:srgbClr val="FFFFFF"/>
                </a:solidFill>
                <a:latin typeface="Montserrat Classic"/>
              </a:rPr>
              <a:t>2</a:t>
            </a:r>
            <a:endParaRPr lang="en-US" sz="8302" b="1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6524625" y="3209434"/>
            <a:ext cx="3357563" cy="1362566"/>
          </a:xfrm>
          <a:prstGeom prst="wedgeRoundRectCallout">
            <a:avLst>
              <a:gd name="adj1" fmla="val -56389"/>
              <a:gd name="adj2" fmla="val 2830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Szakképzési Centrum és Tankerület alá tartozó intézmények esetén az adatlapot a fenntartó adataira vonatkozóan kell kitölteni</a:t>
            </a:r>
          </a:p>
        </p:txBody>
      </p:sp>
      <p:sp>
        <p:nvSpPr>
          <p:cNvPr id="11" name="Lekerekített téglalapbuborék 10"/>
          <p:cNvSpPr/>
          <p:nvPr/>
        </p:nvSpPr>
        <p:spPr>
          <a:xfrm>
            <a:off x="6524625" y="5143500"/>
            <a:ext cx="3250406" cy="1214438"/>
          </a:xfrm>
          <a:prstGeom prst="wedgeRoundRectCallout">
            <a:avLst>
              <a:gd name="adj1" fmla="val -56119"/>
              <a:gd name="adj2" fmla="val -3651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Megjegyzés mezőben meg kell jelölni a tagintézményt, a pályázó intézményt</a:t>
            </a:r>
          </a:p>
        </p:txBody>
      </p:sp>
    </p:spTree>
    <p:extLst>
      <p:ext uri="{BB962C8B-B14F-4D97-AF65-F5344CB8AC3E}">
        <p14:creationId xmlns:p14="http://schemas.microsoft.com/office/powerpoint/2010/main" val="1366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524000" y="0"/>
            <a:ext cx="9144000" cy="330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38375" y="2833274"/>
            <a:ext cx="1528028" cy="15280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1F375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320827" y="2775482"/>
            <a:ext cx="1528027" cy="152802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1F375B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288369" y="2774257"/>
            <a:ext cx="1528028" cy="152802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830319" y="4485731"/>
            <a:ext cx="2428875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2309"/>
              </a:lnSpc>
            </a:pPr>
            <a:r>
              <a:rPr lang="hu-HU" sz="1875" b="1" spc="17" dirty="0">
                <a:solidFill>
                  <a:prstClr val="white"/>
                </a:solidFill>
                <a:latin typeface="Montserrat Classic"/>
              </a:rPr>
              <a:t>Létrehozást igazoló </a:t>
            </a:r>
            <a:r>
              <a:rPr lang="hu-HU" sz="1875" b="1" spc="17" dirty="0">
                <a:solidFill>
                  <a:srgbClr val="1F375B"/>
                </a:solidFill>
                <a:latin typeface="Montserrat Classic"/>
              </a:rPr>
              <a:t>dokumentum hiteles másolata</a:t>
            </a:r>
            <a:endParaRPr lang="en-US" sz="1875" b="1" spc="17" dirty="0">
              <a:solidFill>
                <a:srgbClr val="1F375B"/>
              </a:solidFill>
              <a:latin typeface="Montserrat Classi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17429" y="4475887"/>
            <a:ext cx="2334818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2309"/>
              </a:lnSpc>
            </a:pPr>
            <a:r>
              <a:rPr lang="hu-HU" sz="1875" b="1" spc="17" dirty="0">
                <a:solidFill>
                  <a:prstClr val="white"/>
                </a:solidFill>
                <a:latin typeface="Montserrat Classic"/>
              </a:rPr>
              <a:t>Adószámot igazoló </a:t>
            </a:r>
            <a:r>
              <a:rPr lang="hu-HU" sz="1875" b="1" spc="17" dirty="0">
                <a:solidFill>
                  <a:srgbClr val="242D3C"/>
                </a:solidFill>
                <a:latin typeface="Montserrat Classic"/>
              </a:rPr>
              <a:t>dokumentum hiteles másolata</a:t>
            </a:r>
            <a:endParaRPr lang="en-US" sz="1875" b="1" spc="17" dirty="0">
              <a:solidFill>
                <a:srgbClr val="242D3C"/>
              </a:solidFill>
              <a:latin typeface="Montserrat Classi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45099" y="4479795"/>
            <a:ext cx="2214563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2309"/>
              </a:lnSpc>
            </a:pPr>
            <a:r>
              <a:rPr lang="hu-HU" sz="1875" b="1" spc="17" dirty="0">
                <a:solidFill>
                  <a:prstClr val="white"/>
                </a:solidFill>
                <a:latin typeface="Montserrat Classic"/>
              </a:rPr>
              <a:t>Bankszámlaszám</a:t>
            </a:r>
            <a:r>
              <a:rPr lang="hu-HU" sz="1875" b="1" spc="17" dirty="0">
                <a:solidFill>
                  <a:srgbClr val="242D3C"/>
                </a:solidFill>
                <a:latin typeface="Montserrat Classic"/>
              </a:rPr>
              <a:t> igazolása</a:t>
            </a:r>
            <a:endParaRPr lang="en-US" sz="1875" b="1" spc="17" dirty="0">
              <a:solidFill>
                <a:srgbClr val="242D3C"/>
              </a:solidFill>
              <a:latin typeface="Montserrat Classi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663834" y="5278623"/>
            <a:ext cx="290273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1539"/>
              </a:lnSpc>
            </a:pP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folyószámlakivonat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,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bankszámlaszerződés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,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vagy</a:t>
            </a:r>
            <a:endParaRPr lang="en-US" sz="1500" spc="135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  <a:p>
            <a:pPr algn="ctr" defTabSz="857250">
              <a:lnSpc>
                <a:spcPts val="1539"/>
              </a:lnSpc>
            </a:pP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bankszámla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igazolás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hitelesített</a:t>
            </a:r>
            <a:r>
              <a:rPr lang="hu-HU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másolata</a:t>
            </a:r>
            <a:endParaRPr lang="en-US" sz="1500" spc="135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69299" y="3125442"/>
            <a:ext cx="8661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7199"/>
              </a:lnSpc>
            </a:pPr>
            <a:r>
              <a:rPr lang="hu-HU" sz="6791" b="1" dirty="0">
                <a:solidFill>
                  <a:srgbClr val="FFFFFF"/>
                </a:solidFill>
                <a:latin typeface="Montserrat Classic"/>
              </a:rPr>
              <a:t>3</a:t>
            </a:r>
            <a:endParaRPr lang="en-US" sz="6791" b="1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651749" y="3065201"/>
            <a:ext cx="8661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7199"/>
              </a:lnSpc>
            </a:pPr>
            <a:r>
              <a:rPr lang="hu-HU" sz="6791" b="1" dirty="0">
                <a:solidFill>
                  <a:srgbClr val="FFFFFF"/>
                </a:solidFill>
                <a:latin typeface="Montserrat Classic"/>
              </a:rPr>
              <a:t>4</a:t>
            </a:r>
            <a:endParaRPr lang="en-US" sz="6791" b="1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19292" y="3065201"/>
            <a:ext cx="8661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7199"/>
              </a:lnSpc>
            </a:pPr>
            <a:r>
              <a:rPr lang="hu-HU" sz="6791" b="1" dirty="0">
                <a:solidFill>
                  <a:srgbClr val="FFFFFF"/>
                </a:solidFill>
                <a:latin typeface="Montserrat Classic"/>
              </a:rPr>
              <a:t>5</a:t>
            </a:r>
            <a:endParaRPr lang="en-US" sz="6791" b="1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1745221" y="5547936"/>
            <a:ext cx="259907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1539"/>
              </a:lnSpc>
            </a:pPr>
            <a:r>
              <a:rPr lang="hu-HU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KIR adatlap/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alapító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okirat</a:t>
            </a:r>
            <a:r>
              <a:rPr lang="hu-HU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/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bírósági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bejegyzés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hitelesített</a:t>
            </a:r>
            <a:r>
              <a:rPr lang="en-US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 </a:t>
            </a:r>
            <a:r>
              <a:rPr lang="en-US" sz="1500" spc="135" dirty="0" err="1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másolata</a:t>
            </a:r>
            <a:endParaRPr lang="en-US" sz="1500" spc="135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</p:txBody>
      </p:sp>
      <p:sp>
        <p:nvSpPr>
          <p:cNvPr id="17" name="Jobb oldali kapcsos zárójel 16"/>
          <p:cNvSpPr/>
          <p:nvPr/>
        </p:nvSpPr>
        <p:spPr>
          <a:xfrm rot="16200000">
            <a:off x="4069882" y="1032897"/>
            <a:ext cx="929553" cy="2551183"/>
          </a:xfrm>
          <a:prstGeom prst="righ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2044487" y="348654"/>
            <a:ext cx="4685062" cy="1428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r>
              <a:rPr lang="hu-HU" sz="1508" spc="30" dirty="0">
                <a:solidFill>
                  <a:srgbClr val="242D3C"/>
                </a:solidFill>
                <a:latin typeface="Montserrat Light"/>
              </a:rPr>
              <a:t>Köznevelési intézmények esetében a KIR-</a:t>
            </a:r>
            <a:r>
              <a:rPr lang="hu-HU" sz="1508" spc="30" dirty="0" err="1">
                <a:solidFill>
                  <a:srgbClr val="242D3C"/>
                </a:solidFill>
                <a:latin typeface="Montserrat Light"/>
              </a:rPr>
              <a:t>ből</a:t>
            </a:r>
            <a:r>
              <a:rPr lang="hu-HU" sz="1508" spc="30" dirty="0">
                <a:solidFill>
                  <a:srgbClr val="242D3C"/>
                </a:solidFill>
                <a:latin typeface="Montserrat Light"/>
              </a:rPr>
              <a:t> nyomtatott intézményi adatokat</a:t>
            </a:r>
          </a:p>
          <a:p>
            <a:pPr algn="ctr" defTabSz="857250"/>
            <a:r>
              <a:rPr lang="hu-HU" sz="1508" spc="30" dirty="0">
                <a:solidFill>
                  <a:srgbClr val="242D3C"/>
                </a:solidFill>
                <a:latin typeface="Montserrat Light"/>
              </a:rPr>
              <a:t>tartalmazó dokumentum hitelesített másolata, ami tartalmazza az adószámot is</a:t>
            </a: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790" y="1242674"/>
            <a:ext cx="2724725" cy="1295529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8010826" y="1587151"/>
            <a:ext cx="2609484" cy="78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7250"/>
            <a:r>
              <a:rPr lang="hu-HU" sz="1508" spc="30" dirty="0">
                <a:solidFill>
                  <a:srgbClr val="242D3C"/>
                </a:solidFill>
                <a:latin typeface="Montserrat Light"/>
              </a:rPr>
              <a:t>Amennyiben banki képviselő nem írta alá a pénzügyi adatlapot</a:t>
            </a:r>
          </a:p>
        </p:txBody>
      </p:sp>
      <p:sp>
        <p:nvSpPr>
          <p:cNvPr id="27" name="Téglalap 26"/>
          <p:cNvSpPr/>
          <p:nvPr/>
        </p:nvSpPr>
        <p:spPr>
          <a:xfrm>
            <a:off x="7909697" y="1589152"/>
            <a:ext cx="131924" cy="170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4492784" y="5759524"/>
            <a:ext cx="317105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1539"/>
              </a:lnSpc>
            </a:pPr>
            <a:r>
              <a:rPr lang="hu-HU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30 napnál nem régebbi NAV igazolás/köztartozásmentes adatbázisból kinyomtatott, hitelesített lekérdezés</a:t>
            </a:r>
            <a:endParaRPr lang="en-US" sz="1500" spc="135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7622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34698"/>
            <a:ext cx="9144000" cy="593277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287613" y="1963805"/>
            <a:ext cx="2017969" cy="227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628999" y="1623578"/>
            <a:ext cx="2391667" cy="222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285941" y="2337467"/>
            <a:ext cx="2391667" cy="492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7553264" y="2415807"/>
            <a:ext cx="2379463" cy="1277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7761173" y="4214813"/>
            <a:ext cx="2229984" cy="1277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318014" y="4247007"/>
            <a:ext cx="2229984" cy="1277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361751" y="1640217"/>
            <a:ext cx="2011581" cy="221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666875" y="1269746"/>
            <a:ext cx="1793750" cy="804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1858864" y="193073"/>
            <a:ext cx="74295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5546"/>
              </a:lnSpc>
            </a:pPr>
            <a:r>
              <a:rPr lang="hu-HU" sz="3962" b="1" dirty="0">
                <a:solidFill>
                  <a:srgbClr val="242D3C"/>
                </a:solidFill>
                <a:latin typeface="Aleo"/>
              </a:rPr>
              <a:t>Részletes KIR adatlap</a:t>
            </a:r>
            <a:endParaRPr lang="en-US" sz="3962" b="1" dirty="0">
              <a:solidFill>
                <a:srgbClr val="242D3C"/>
              </a:solidFill>
              <a:latin typeface="Aleo"/>
            </a:endParaRPr>
          </a:p>
        </p:txBody>
      </p:sp>
    </p:spTree>
    <p:extLst>
      <p:ext uri="{BB962C8B-B14F-4D97-AF65-F5344CB8AC3E}">
        <p14:creationId xmlns:p14="http://schemas.microsoft.com/office/powerpoint/2010/main" val="4327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92039"/>
            <a:ext cx="10515600" cy="5865962"/>
          </a:xfrm>
        </p:spPr>
        <p:txBody>
          <a:bodyPr>
            <a:noAutofit/>
          </a:bodyPr>
          <a:lstStyle/>
          <a:p>
            <a:r>
              <a:rPr lang="hu-HU" dirty="0"/>
              <a:t>2019-es ráták érvényesek 2020-ra is</a:t>
            </a:r>
          </a:p>
          <a:p>
            <a:pPr lvl="0"/>
            <a:r>
              <a:rPr lang="hu-HU" dirty="0" smtClean="0"/>
              <a:t>Tevékenységek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Rövid távú tanulói mobilitás 2 hét – 3 hónap</a:t>
            </a:r>
          </a:p>
          <a:p>
            <a:pPr lvl="1"/>
            <a:r>
              <a:rPr lang="hu-HU" dirty="0"/>
              <a:t>Hosszú távú tanulói mobilitás (</a:t>
            </a:r>
            <a:r>
              <a:rPr lang="hu-HU" dirty="0" err="1"/>
              <a:t>ErasmusPro</a:t>
            </a:r>
            <a:r>
              <a:rPr lang="hu-HU" dirty="0"/>
              <a:t>) 3 – 12 hónap</a:t>
            </a:r>
          </a:p>
          <a:p>
            <a:pPr lvl="1"/>
            <a:r>
              <a:rPr lang="hu-HU" b="1" dirty="0"/>
              <a:t>Előkészítő látogatás (</a:t>
            </a:r>
            <a:r>
              <a:rPr lang="hu-HU" b="1" dirty="0" err="1"/>
              <a:t>ErasmusPro</a:t>
            </a:r>
            <a:r>
              <a:rPr lang="hu-HU" b="1" dirty="0"/>
              <a:t>) 1-3 nap </a:t>
            </a:r>
          </a:p>
          <a:p>
            <a:pPr lvl="1"/>
            <a:r>
              <a:rPr lang="hu-HU" dirty="0"/>
              <a:t>Szakmai tanulmányút, </a:t>
            </a:r>
            <a:r>
              <a:rPr lang="hu-HU" dirty="0" err="1"/>
              <a:t>job-shadowing</a:t>
            </a:r>
            <a:r>
              <a:rPr lang="hu-HU" dirty="0"/>
              <a:t> 2 nap - 2 hónap</a:t>
            </a:r>
          </a:p>
          <a:p>
            <a:pPr lvl="1"/>
            <a:r>
              <a:rPr lang="hu-HU" dirty="0"/>
              <a:t>Oktatói tevékenység 2 nap – 2 hónap</a:t>
            </a:r>
          </a:p>
          <a:p>
            <a:r>
              <a:rPr lang="hu-HU" dirty="0" smtClean="0"/>
              <a:t>Nem</a:t>
            </a:r>
            <a:r>
              <a:rPr lang="hu-HU" dirty="0"/>
              <a:t> támogatható:</a:t>
            </a:r>
            <a:endParaRPr lang="hu-HU" dirty="0" smtClean="0"/>
          </a:p>
          <a:p>
            <a:pPr lvl="1"/>
            <a:r>
              <a:rPr lang="hu-HU" dirty="0"/>
              <a:t>köznevelési tematikájú tevékenységek pl. matematika tanár továbbképzése</a:t>
            </a:r>
          </a:p>
          <a:p>
            <a:pPr lvl="1"/>
            <a:r>
              <a:rPr lang="hu-HU" dirty="0"/>
              <a:t>munkatársi nyelvtanfolyam</a:t>
            </a:r>
          </a:p>
          <a:p>
            <a:pPr lvl="1"/>
            <a:r>
              <a:rPr lang="hu-HU" dirty="0"/>
              <a:t>s</a:t>
            </a:r>
            <a:r>
              <a:rPr lang="hu-HU" dirty="0" smtClean="0"/>
              <a:t>zervezett kurzuson </a:t>
            </a:r>
            <a:r>
              <a:rPr lang="hu-HU" dirty="0"/>
              <a:t>való részvétel</a:t>
            </a:r>
          </a:p>
          <a:p>
            <a:pPr lvl="1"/>
            <a:r>
              <a:rPr lang="hu-HU" dirty="0"/>
              <a:t>diákok szakmai tanulmányútja</a:t>
            </a:r>
          </a:p>
          <a:p>
            <a:pPr lvl="1"/>
            <a:r>
              <a:rPr lang="hu-HU" dirty="0"/>
              <a:t>diákok </a:t>
            </a:r>
            <a:r>
              <a:rPr lang="hu-HU" dirty="0" smtClean="0"/>
              <a:t>intézménylátogatása</a:t>
            </a:r>
          </a:p>
          <a:p>
            <a:pPr lvl="1"/>
            <a:r>
              <a:rPr lang="hu-HU" dirty="0"/>
              <a:t>nem valós / alátámasztott igényekhez </a:t>
            </a:r>
            <a:r>
              <a:rPr lang="hu-HU" dirty="0" smtClean="0"/>
              <a:t>kapcsolódó </a:t>
            </a:r>
            <a:r>
              <a:rPr lang="hu-HU" dirty="0"/>
              <a:t>projekt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1"/>
            <a:ext cx="10515600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solidFill>
                  <a:schemeClr val="bg1"/>
                </a:solidFill>
              </a:rPr>
              <a:t>Általános tudnivalók 2.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1524000" y="1"/>
            <a:ext cx="9144000" cy="1714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>
          <a:xfrm>
            <a:off x="2881312" y="746168"/>
            <a:ext cx="1528028" cy="1528028"/>
            <a:chOff x="0" y="0"/>
            <a:chExt cx="6350000" cy="6350000"/>
          </a:xfrm>
        </p:grpSpPr>
        <p:sp>
          <p:nvSpPr>
            <p:cNvPr id="1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id="16" name="TextBox 18"/>
          <p:cNvSpPr txBox="1"/>
          <p:nvPr/>
        </p:nvSpPr>
        <p:spPr>
          <a:xfrm>
            <a:off x="3212236" y="1038337"/>
            <a:ext cx="8661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7199"/>
              </a:lnSpc>
            </a:pPr>
            <a:r>
              <a:rPr lang="hu-HU" sz="6791" b="1" dirty="0">
                <a:solidFill>
                  <a:srgbClr val="FFFFFF"/>
                </a:solidFill>
                <a:latin typeface="Montserrat Classic"/>
              </a:rPr>
              <a:t>6</a:t>
            </a:r>
            <a:endParaRPr lang="en-US" sz="6791" b="1" dirty="0">
              <a:solidFill>
                <a:srgbClr val="FFFFFF"/>
              </a:solidFill>
              <a:latin typeface="Montserrat Classic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>
          <a:xfrm>
            <a:off x="7596187" y="747393"/>
            <a:ext cx="1528028" cy="1528028"/>
            <a:chOff x="0" y="0"/>
            <a:chExt cx="6350000" cy="6350000"/>
          </a:xfrm>
        </p:grpSpPr>
        <p:sp>
          <p:nvSpPr>
            <p:cNvPr id="18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id="19" name="TextBox 18"/>
          <p:cNvSpPr txBox="1"/>
          <p:nvPr/>
        </p:nvSpPr>
        <p:spPr>
          <a:xfrm>
            <a:off x="7927111" y="1039561"/>
            <a:ext cx="8661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7199"/>
              </a:lnSpc>
            </a:pPr>
            <a:r>
              <a:rPr lang="hu-HU" sz="6791" b="1" dirty="0">
                <a:solidFill>
                  <a:srgbClr val="FFFFFF"/>
                </a:solidFill>
                <a:latin typeface="Montserrat Classic"/>
              </a:rPr>
              <a:t>7</a:t>
            </a:r>
            <a:endParaRPr lang="en-US" sz="6791" b="1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806365" y="2318338"/>
            <a:ext cx="3677920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2309"/>
              </a:lnSpc>
            </a:pPr>
            <a:r>
              <a:rPr lang="hu-HU" sz="2250" b="1" spc="17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Közpénzes nyilatkozat</a:t>
            </a:r>
            <a:endParaRPr lang="en-US" sz="2250" b="1" spc="17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6443718" y="2318338"/>
            <a:ext cx="383296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2309"/>
              </a:lnSpc>
            </a:pPr>
            <a:r>
              <a:rPr lang="hu-HU" sz="2250" b="1" spc="17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Kapacitásvizsgálathoz szükséges dokumentum</a:t>
            </a:r>
            <a:endParaRPr lang="en-US" sz="2250" b="1" spc="17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1595437" y="3357562"/>
            <a:ext cx="4500563" cy="337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Csak az </a:t>
            </a:r>
            <a:r>
              <a:rPr lang="hu-HU" sz="1688" b="1" spc="135" dirty="0">
                <a:solidFill>
                  <a:prstClr val="white"/>
                </a:solidFill>
                <a:latin typeface="Montserrat Classic"/>
              </a:rPr>
              <a:t>államháztartáson kívüli intézmények esetében szükséges</a:t>
            </a: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endParaRPr lang="hu-HU" sz="1688" spc="135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Közpénzekből nyújtott támogatások átláthatóságára vonatkozó nyilatkozat benyújtása</a:t>
            </a:r>
          </a:p>
          <a:p>
            <a:pPr defTabSz="857250"/>
            <a:endParaRPr lang="hu-HU" sz="1688" spc="135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(Tehát nem szükséges az alábbi intézmények fenntartásába tartozó pályázók részére: Klebelsberg Intézményfenntartó Központ, Szakképzési Centrumok, Agrárminisztérium)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6524625" y="4000500"/>
            <a:ext cx="392906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Csak az</a:t>
            </a:r>
            <a:r>
              <a:rPr lang="hu-HU" sz="1500" b="1" spc="135" dirty="0">
                <a:solidFill>
                  <a:prstClr val="white"/>
                </a:solidFill>
                <a:latin typeface="Montserrat Classic"/>
              </a:rPr>
              <a:t> államháztartáson kívüli intézmények esetében szükséges </a:t>
            </a:r>
          </a:p>
          <a:p>
            <a:pPr defTabSz="857250"/>
            <a:endParaRPr lang="hu-HU" sz="1500" spc="135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500" spc="135" dirty="0">
                <a:solidFill>
                  <a:srgbClr val="1F497D">
                    <a:lumMod val="50000"/>
                  </a:srgbClr>
                </a:solidFill>
                <a:latin typeface="Montserrat Classic"/>
              </a:rPr>
              <a:t>Pályázatonként 60.000 euró fölötti támogatási igény esetén</a:t>
            </a:r>
            <a:endParaRPr lang="en-US" sz="1500" spc="135" dirty="0">
              <a:solidFill>
                <a:srgbClr val="1F497D">
                  <a:lumMod val="50000"/>
                </a:srgbClr>
              </a:solidFill>
              <a:latin typeface="Montserrat Classic"/>
            </a:endParaRPr>
          </a:p>
        </p:txBody>
      </p:sp>
      <p:grpSp>
        <p:nvGrpSpPr>
          <p:cNvPr id="36" name="Group 4"/>
          <p:cNvGrpSpPr/>
          <p:nvPr/>
        </p:nvGrpSpPr>
        <p:grpSpPr>
          <a:xfrm rot="16200000">
            <a:off x="3626035" y="4260550"/>
            <a:ext cx="5158079" cy="89306"/>
            <a:chOff x="0" y="0"/>
            <a:chExt cx="8514861" cy="145074"/>
          </a:xfrm>
        </p:grpSpPr>
        <p:sp>
          <p:nvSpPr>
            <p:cNvPr id="37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</p:spTree>
    <p:extLst>
      <p:ext uri="{BB962C8B-B14F-4D97-AF65-F5344CB8AC3E}">
        <p14:creationId xmlns:p14="http://schemas.microsoft.com/office/powerpoint/2010/main" val="26718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524000" y="0"/>
            <a:ext cx="9144000" cy="330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1666875" y="2071688"/>
            <a:ext cx="8643938" cy="1428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274344" y="1968291"/>
            <a:ext cx="71438" cy="357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9096375" y="1964531"/>
            <a:ext cx="71438" cy="357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Bal oldali szögletes zárójel 13"/>
          <p:cNvSpPr/>
          <p:nvPr/>
        </p:nvSpPr>
        <p:spPr>
          <a:xfrm rot="16200000">
            <a:off x="6238875" y="860686"/>
            <a:ext cx="1000125" cy="4857750"/>
          </a:xfrm>
          <a:prstGeom prst="leftBracket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096250" y="1139564"/>
            <a:ext cx="2071688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2250" dirty="0">
                <a:solidFill>
                  <a:prstClr val="black"/>
                </a:solidFill>
                <a:latin typeface="Calibri"/>
              </a:rPr>
              <a:t>2020. február 5.</a:t>
            </a:r>
          </a:p>
        </p:txBody>
      </p:sp>
      <p:sp>
        <p:nvSpPr>
          <p:cNvPr id="30" name="Téglalap 29"/>
          <p:cNvSpPr/>
          <p:nvPr/>
        </p:nvSpPr>
        <p:spPr>
          <a:xfrm>
            <a:off x="4810125" y="2748327"/>
            <a:ext cx="3929063" cy="714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2250" dirty="0">
                <a:solidFill>
                  <a:prstClr val="black"/>
                </a:solidFill>
                <a:latin typeface="Calibri"/>
              </a:rPr>
              <a:t>6 hónap</a:t>
            </a:r>
          </a:p>
        </p:txBody>
      </p:sp>
      <p:sp>
        <p:nvSpPr>
          <p:cNvPr id="31" name="Téglalap 30"/>
          <p:cNvSpPr/>
          <p:nvPr/>
        </p:nvSpPr>
        <p:spPr>
          <a:xfrm>
            <a:off x="3238501" y="1129575"/>
            <a:ext cx="2334878" cy="716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2250" dirty="0">
                <a:solidFill>
                  <a:prstClr val="black"/>
                </a:solidFill>
                <a:latin typeface="Calibri"/>
              </a:rPr>
              <a:t>2019. augusztus 5.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631156" y="2432311"/>
            <a:ext cx="2071688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2250" dirty="0">
                <a:solidFill>
                  <a:prstClr val="black"/>
                </a:solidFill>
                <a:latin typeface="Calibri"/>
              </a:rPr>
              <a:t>2019. február 5.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524125" y="1943009"/>
            <a:ext cx="71438" cy="357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Képtalálat a következőre: „stop sign transparent background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2" y="1684162"/>
            <a:ext cx="1860811" cy="18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0"/>
          <p:cNvSpPr txBox="1"/>
          <p:nvPr/>
        </p:nvSpPr>
        <p:spPr>
          <a:xfrm>
            <a:off x="2998753" y="4611155"/>
            <a:ext cx="574043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2309"/>
              </a:lnSpc>
            </a:pPr>
            <a:r>
              <a:rPr lang="hu-HU" sz="1875" b="1" spc="17" dirty="0">
                <a:solidFill>
                  <a:srgbClr val="1F375B"/>
                </a:solidFill>
                <a:latin typeface="Montserrat Classic"/>
              </a:rPr>
              <a:t>A dokumentumok nem lehetnek a pályázat benyújtásától számított </a:t>
            </a:r>
            <a:r>
              <a:rPr lang="hu-HU" sz="1875" b="1" spc="17" dirty="0">
                <a:solidFill>
                  <a:prstClr val="white"/>
                </a:solidFill>
                <a:latin typeface="Montserrat Classic"/>
              </a:rPr>
              <a:t>6 hónapnál </a:t>
            </a:r>
            <a:r>
              <a:rPr lang="hu-HU" sz="1875" b="1" spc="17" dirty="0" err="1">
                <a:solidFill>
                  <a:srgbClr val="1F375B"/>
                </a:solidFill>
                <a:latin typeface="Montserrat Classic"/>
              </a:rPr>
              <a:t>régebbiek</a:t>
            </a:r>
            <a:endParaRPr lang="en-US" sz="1875" b="1" spc="17" dirty="0">
              <a:solidFill>
                <a:srgbClr val="1F375B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18779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14" grpId="0" animBg="1"/>
      <p:bldP spid="22" grpId="0" animBg="1"/>
      <p:bldP spid="30" grpId="0" animBg="1"/>
      <p:bldP spid="31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1980453" y="1858907"/>
            <a:ext cx="807243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625"/>
              </a:lnSpc>
            </a:pPr>
            <a:r>
              <a:rPr lang="hu-HU" sz="6901" spc="690" dirty="0">
                <a:solidFill>
                  <a:srgbClr val="1E365C"/>
                </a:solidFill>
                <a:latin typeface="Sifonn"/>
              </a:rPr>
              <a:t>Dokumentumok feltöltése</a:t>
            </a:r>
          </a:p>
        </p:txBody>
      </p:sp>
      <p:grpSp>
        <p:nvGrpSpPr>
          <p:cNvPr id="20" name="Group 4"/>
          <p:cNvGrpSpPr/>
          <p:nvPr/>
        </p:nvGrpSpPr>
        <p:grpSpPr>
          <a:xfrm>
            <a:off x="3190826" y="3726727"/>
            <a:ext cx="5651691" cy="96293"/>
            <a:chOff x="0" y="0"/>
            <a:chExt cx="8514861" cy="145074"/>
          </a:xfrm>
        </p:grpSpPr>
        <p:sp>
          <p:nvSpPr>
            <p:cNvPr id="21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sp>
        <p:nvSpPr>
          <p:cNvPr id="22" name="TextBox 6"/>
          <p:cNvSpPr txBox="1"/>
          <p:nvPr/>
        </p:nvSpPr>
        <p:spPr>
          <a:xfrm>
            <a:off x="3095625" y="4144264"/>
            <a:ext cx="600075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1689"/>
              </a:lnSpc>
            </a:pPr>
            <a:r>
              <a:rPr lang="en-US" sz="1207" spc="446" dirty="0" err="1">
                <a:solidFill>
                  <a:srgbClr val="1E365C"/>
                </a:solidFill>
                <a:latin typeface="Montserrat Classic"/>
              </a:rPr>
              <a:t>Organisation</a:t>
            </a:r>
            <a:r>
              <a:rPr lang="en-US" sz="1207" spc="446" dirty="0">
                <a:solidFill>
                  <a:srgbClr val="1E365C"/>
                </a:solidFill>
                <a:latin typeface="Montserrat Classic"/>
              </a:rPr>
              <a:t> Registration System</a:t>
            </a: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25159">
            <a:off x="8491000" y="5016180"/>
            <a:ext cx="1418755" cy="13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38576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t="16924" r="-385" b="4614"/>
          <a:stretch/>
        </p:blipFill>
        <p:spPr>
          <a:xfrm>
            <a:off x="1524000" y="3000375"/>
            <a:ext cx="9215438" cy="3857625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9667875" y="285750"/>
            <a:ext cx="1000125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0" y="3001250"/>
            <a:ext cx="9144000" cy="42862"/>
            <a:chOff x="0" y="0"/>
            <a:chExt cx="8514861" cy="145074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7" y="3737861"/>
            <a:ext cx="3636563" cy="16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7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-522" t="-608" r="40475" b="608"/>
          <a:stretch/>
        </p:blipFill>
        <p:spPr>
          <a:xfrm>
            <a:off x="1452562" y="1035536"/>
            <a:ext cx="9215438" cy="582246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66875" y="4357687"/>
            <a:ext cx="1643063" cy="1071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2024063" y="2500313"/>
            <a:ext cx="3000375" cy="1428750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Dokumentumok feltöltését követően menteni szükséges</a:t>
            </a:r>
          </a:p>
        </p:txBody>
      </p:sp>
    </p:spTree>
    <p:extLst>
      <p:ext uri="{BB962C8B-B14F-4D97-AF65-F5344CB8AC3E}">
        <p14:creationId xmlns:p14="http://schemas.microsoft.com/office/powerpoint/2010/main" val="24900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857250"/>
            <a:ext cx="9174446" cy="6000750"/>
          </a:xfrm>
          <a:prstGeom prst="rect">
            <a:avLst/>
          </a:prstGeom>
        </p:spPr>
      </p:pic>
      <p:sp>
        <p:nvSpPr>
          <p:cNvPr id="11" name="Lekerekített téglalapbuborék 10"/>
          <p:cNvSpPr/>
          <p:nvPr/>
        </p:nvSpPr>
        <p:spPr>
          <a:xfrm>
            <a:off x="4060840" y="1357313"/>
            <a:ext cx="2486517" cy="1000125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Dokumentumok elnevezésekor beszédes neveket használjanak</a:t>
            </a:r>
          </a:p>
        </p:txBody>
      </p:sp>
      <p:sp>
        <p:nvSpPr>
          <p:cNvPr id="6" name="Téglalap 5"/>
          <p:cNvSpPr/>
          <p:nvPr/>
        </p:nvSpPr>
        <p:spPr>
          <a:xfrm rot="5400000">
            <a:off x="2888825" y="3492924"/>
            <a:ext cx="1928813" cy="372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074711" y="5786438"/>
            <a:ext cx="6143625" cy="611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</a:rPr>
              <a:t>Sikeres mentést követően minden fájl neve mellett meg fog jelenni egy kék színű letöltő gomb.</a:t>
            </a:r>
          </a:p>
        </p:txBody>
      </p:sp>
    </p:spTree>
    <p:extLst>
      <p:ext uri="{BB962C8B-B14F-4D97-AF65-F5344CB8AC3E}">
        <p14:creationId xmlns:p14="http://schemas.microsoft.com/office/powerpoint/2010/main" val="8461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1952625" y="1857375"/>
            <a:ext cx="8072438" cy="48577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857250"/>
            <a:endParaRPr lang="hu-HU" sz="16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988344" y="505109"/>
            <a:ext cx="538022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5546"/>
              </a:lnSpc>
              <a:defRPr/>
            </a:pPr>
            <a:r>
              <a:rPr lang="hu-HU" sz="3962" b="1" dirty="0">
                <a:solidFill>
                  <a:srgbClr val="242D3C"/>
                </a:solidFill>
                <a:latin typeface="Aleo"/>
              </a:rPr>
              <a:t>Felmerülő kérdések</a:t>
            </a:r>
            <a:endParaRPr lang="en-US" sz="3962" b="1" dirty="0">
              <a:solidFill>
                <a:srgbClr val="242D3C"/>
              </a:solidFill>
              <a:latin typeface="Aleo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095500" y="2213893"/>
            <a:ext cx="7572375" cy="450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srgbClr val="1F497D">
                    <a:lumMod val="50000"/>
                  </a:srgbClr>
                </a:solidFill>
                <a:latin typeface="Montserrat Classic" panose="020B0604020202020204" charset="-18"/>
              </a:rPr>
              <a:t>Újra kell regisztrálni az intézményt/szervezetet? </a:t>
            </a: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defTabSz="857250"/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srgbClr val="1F497D">
                    <a:lumMod val="50000"/>
                  </a:srgbClr>
                </a:solidFill>
                <a:latin typeface="Montserrat Classic" panose="020B0604020202020204" charset="-18"/>
              </a:rPr>
              <a:t>Belépés után nem találom a regisztrált intézményt. Mit tegyek?</a:t>
            </a: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srgbClr val="1F497D">
                    <a:lumMod val="50000"/>
                  </a:srgbClr>
                </a:solidFill>
                <a:latin typeface="Montserrat Classic" panose="020B0604020202020204" charset="-18"/>
              </a:rPr>
              <a:t>Változás történt! Mit tegyek?</a:t>
            </a:r>
          </a:p>
          <a:p>
            <a:pPr defTabSz="857250"/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defTabSz="857250"/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srgbClr val="1F497D">
                    <a:lumMod val="50000"/>
                  </a:srgbClr>
                </a:solidFill>
                <a:latin typeface="Montserrat Classic" panose="020B0604020202020204" charset="-18"/>
              </a:rPr>
              <a:t>Honnan tudom, hogy van-e már OID kódom?</a:t>
            </a:r>
          </a:p>
          <a:p>
            <a:pPr defTabSz="857250"/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defTabSz="857250"/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srgbClr val="1F497D">
                    <a:lumMod val="50000"/>
                  </a:srgbClr>
                </a:solidFill>
                <a:latin typeface="Montserrat Classic" panose="020B0604020202020204" charset="-18"/>
              </a:rPr>
              <a:t>Nem működik a felület! Mit tegyek?</a:t>
            </a:r>
          </a:p>
          <a:p>
            <a:pPr defTabSz="857250"/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defTabSz="857250"/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  <a:p>
            <a:pPr marL="267891" indent="-267891" defTabSz="857250">
              <a:buFont typeface="Arial" panose="020B0604020202020204" pitchFamily="34" charset="0"/>
              <a:buChar char="•"/>
            </a:pPr>
            <a:r>
              <a:rPr lang="hu-HU" sz="1688" dirty="0">
                <a:solidFill>
                  <a:srgbClr val="1F497D">
                    <a:lumMod val="50000"/>
                  </a:srgbClr>
                </a:solidFill>
                <a:latin typeface="Montserrat Classic" panose="020B0604020202020204" charset="-18"/>
              </a:rPr>
              <a:t>Meddig lehet feltölteni a dokumentumokat?</a:t>
            </a:r>
          </a:p>
          <a:p>
            <a:pPr defTabSz="857250"/>
            <a:endParaRPr lang="hu-HU" sz="1688" dirty="0">
              <a:solidFill>
                <a:srgbClr val="1F497D">
                  <a:lumMod val="50000"/>
                </a:srgbClr>
              </a:solidFill>
              <a:latin typeface="Montserrat Classic" panose="020B0604020202020204" charset="-18"/>
            </a:endParaRP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03857">
            <a:off x="8082892" y="152837"/>
            <a:ext cx="2412468" cy="14225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6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20" y="1105320"/>
            <a:ext cx="8033074" cy="576650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42020" y="4178167"/>
            <a:ext cx="2568105" cy="2666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endParaRPr lang="hu-H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81250" y="214313"/>
            <a:ext cx="77546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57250"/>
            <a:r>
              <a:rPr lang="hu-HU" sz="2400" b="1" u="sng" dirty="0">
                <a:solidFill>
                  <a:prstClr val="black"/>
                </a:solidFill>
                <a:latin typeface="Calibri"/>
              </a:rPr>
              <a:t>FŐOLDAL </a:t>
            </a:r>
            <a:r>
              <a:rPr lang="hu-HU" sz="2400" b="1" u="sng" dirty="0">
                <a:solidFill>
                  <a:prstClr val="black"/>
                </a:solidFill>
                <a:latin typeface="Calibri"/>
                <a:sym typeface="Wingdings 3" panose="05040102010807070707" pitchFamily="18" charset="2"/>
              </a:rPr>
              <a:t></a:t>
            </a:r>
            <a:r>
              <a:rPr lang="hu-HU" sz="2400" b="1" u="sng" dirty="0">
                <a:solidFill>
                  <a:prstClr val="black"/>
                </a:solidFill>
                <a:latin typeface="Calibri"/>
              </a:rPr>
              <a:t> PÁLYÁZATOK </a:t>
            </a:r>
            <a:r>
              <a:rPr lang="hu-HU" sz="2400" b="1" u="sng" dirty="0">
                <a:solidFill>
                  <a:prstClr val="black"/>
                </a:solidFill>
                <a:latin typeface="Calibri"/>
                <a:sym typeface="Wingdings 3" panose="05040102010807070707" pitchFamily="18" charset="2"/>
              </a:rPr>
              <a:t></a:t>
            </a:r>
            <a:r>
              <a:rPr lang="hu-HU" sz="2400" b="1" u="sng" dirty="0">
                <a:solidFill>
                  <a:prstClr val="black"/>
                </a:solidFill>
                <a:latin typeface="Calibri"/>
              </a:rPr>
              <a:t> ERASMUS+ </a:t>
            </a:r>
            <a:r>
              <a:rPr lang="hu-HU" sz="2400" b="1" u="sng" dirty="0">
                <a:solidFill>
                  <a:prstClr val="black"/>
                </a:solidFill>
                <a:latin typeface="Calibri"/>
                <a:sym typeface="Wingdings 3" panose="05040102010807070707" pitchFamily="18" charset="2"/>
              </a:rPr>
              <a:t></a:t>
            </a:r>
            <a:r>
              <a:rPr lang="hu-HU" sz="2400" b="1" u="sng" dirty="0">
                <a:solidFill>
                  <a:prstClr val="black"/>
                </a:solidFill>
                <a:latin typeface="Calibri"/>
              </a:rPr>
              <a:t> SZAKKÉPZÉS </a:t>
            </a:r>
            <a:r>
              <a:rPr lang="hu-HU" sz="2400" b="1" u="sng" dirty="0">
                <a:solidFill>
                  <a:prstClr val="black"/>
                </a:solidFill>
                <a:latin typeface="Calibri"/>
                <a:sym typeface="Wingdings 3" panose="05040102010807070707" pitchFamily="18" charset="2"/>
              </a:rPr>
              <a:t></a:t>
            </a:r>
            <a:r>
              <a:rPr lang="hu-HU" sz="2400" b="1" u="sng" dirty="0">
                <a:solidFill>
                  <a:prstClr val="black"/>
                </a:solidFill>
                <a:latin typeface="Calibri"/>
              </a:rPr>
              <a:t> PÁLYÁZATI DOKUMENTUMOK</a:t>
            </a:r>
          </a:p>
        </p:txBody>
      </p:sp>
    </p:spTree>
    <p:extLst>
      <p:ext uri="{BB962C8B-B14F-4D97-AF65-F5344CB8AC3E}">
        <p14:creationId xmlns:p14="http://schemas.microsoft.com/office/powerpoint/2010/main" val="39436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2368596" y="2975442"/>
            <a:ext cx="7277399" cy="2893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/>
            <a:endParaRPr lang="hu-HU" sz="168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15746">
            <a:off x="3640705" y="5076044"/>
            <a:ext cx="640280" cy="650503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3524250" y="3524809"/>
            <a:ext cx="4786313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1981"/>
              </a:lnSpc>
            </a:pPr>
            <a:r>
              <a:rPr lang="hu-HU" sz="3750" dirty="0">
                <a:solidFill>
                  <a:srgbClr val="1F497D">
                    <a:lumMod val="50000"/>
                  </a:srgbClr>
                </a:solidFill>
                <a:latin typeface="Raleway"/>
              </a:rPr>
              <a:t>Kazareczky Nikolett</a:t>
            </a:r>
            <a:endParaRPr lang="en-US" sz="3750" dirty="0">
              <a:solidFill>
                <a:srgbClr val="1F497D">
                  <a:lumMod val="50000"/>
                </a:srgbClr>
              </a:solidFill>
              <a:latin typeface="Raleway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2993558" y="4447652"/>
            <a:ext cx="648236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1981"/>
              </a:lnSpc>
            </a:pPr>
            <a:r>
              <a:rPr lang="hu-HU" sz="3750" dirty="0">
                <a:solidFill>
                  <a:srgbClr val="1F497D">
                    <a:lumMod val="50000"/>
                  </a:srgbClr>
                </a:solidFill>
                <a:latin typeface="Raleway"/>
              </a:rPr>
              <a:t>nikolett.kazareczky@tpf.hu</a:t>
            </a:r>
            <a:endParaRPr lang="en-US" sz="3750" dirty="0">
              <a:solidFill>
                <a:srgbClr val="1F497D">
                  <a:lumMod val="50000"/>
                </a:srgbClr>
              </a:solidFill>
              <a:latin typeface="Raleway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766114" y="5370495"/>
            <a:ext cx="648236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1981"/>
              </a:lnSpc>
            </a:pPr>
            <a:r>
              <a:rPr lang="hu-HU" sz="3750" dirty="0">
                <a:solidFill>
                  <a:srgbClr val="1F497D">
                    <a:lumMod val="50000"/>
                  </a:srgbClr>
                </a:solidFill>
                <a:latin typeface="Raleway"/>
              </a:rPr>
              <a:t>142-es mellék</a:t>
            </a:r>
            <a:endParaRPr lang="en-US" sz="3750" dirty="0">
              <a:solidFill>
                <a:srgbClr val="1F497D">
                  <a:lumMod val="50000"/>
                </a:srgbClr>
              </a:solidFill>
              <a:latin typeface="Raleway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5023" y="4054745"/>
            <a:ext cx="785813" cy="785813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3864170" y="642739"/>
            <a:ext cx="428625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/>
            <a:r>
              <a:rPr lang="hu-HU" sz="3750" dirty="0">
                <a:solidFill>
                  <a:prstClr val="black"/>
                </a:solidFill>
                <a:latin typeface="Raleway" panose="020B0604020202020204" charset="0"/>
                <a:cs typeface="Raleway" panose="020B0604020202020204" charset="0"/>
              </a:rPr>
              <a:t>KÖSZÖNÖM</a:t>
            </a:r>
          </a:p>
          <a:p>
            <a:pPr algn="ctr" defTabSz="857250"/>
            <a:r>
              <a:rPr lang="hu-HU" sz="3750" dirty="0">
                <a:solidFill>
                  <a:prstClr val="black"/>
                </a:solidFill>
                <a:latin typeface="Raleway" panose="020B0604020202020204" charset="0"/>
                <a:cs typeface="Raleway" panose="020B0604020202020204" charset="0"/>
              </a:rPr>
              <a:t> A </a:t>
            </a:r>
          </a:p>
          <a:p>
            <a:pPr algn="ctr" defTabSz="857250"/>
            <a:r>
              <a:rPr lang="hu-HU" sz="3750" dirty="0">
                <a:solidFill>
                  <a:prstClr val="black"/>
                </a:solidFill>
                <a:latin typeface="Raleway" panose="020B0604020202020204" charset="0"/>
                <a:cs typeface="Raleway" panose="020B0604020202020204" charset="0"/>
              </a:rPr>
              <a:t>FIGYELMET!</a:t>
            </a:r>
          </a:p>
        </p:txBody>
      </p:sp>
      <p:grpSp>
        <p:nvGrpSpPr>
          <p:cNvPr id="17" name="Group 4"/>
          <p:cNvGrpSpPr/>
          <p:nvPr/>
        </p:nvGrpSpPr>
        <p:grpSpPr>
          <a:xfrm flipV="1">
            <a:off x="3878557" y="2501402"/>
            <a:ext cx="4271863" cy="51202"/>
            <a:chOff x="0" y="0"/>
            <a:chExt cx="8514861" cy="145074"/>
          </a:xfrm>
        </p:grpSpPr>
        <p:sp>
          <p:nvSpPr>
            <p:cNvPr id="18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grpSp>
        <p:nvGrpSpPr>
          <p:cNvPr id="19" name="Group 4"/>
          <p:cNvGrpSpPr/>
          <p:nvPr/>
        </p:nvGrpSpPr>
        <p:grpSpPr>
          <a:xfrm flipV="1">
            <a:off x="3878557" y="380118"/>
            <a:ext cx="4271863" cy="51202"/>
            <a:chOff x="0" y="0"/>
            <a:chExt cx="8514861" cy="145074"/>
          </a:xfrm>
        </p:grpSpPr>
        <p:sp>
          <p:nvSpPr>
            <p:cNvPr id="20" name="Freeform 5"/>
            <p:cNvSpPr/>
            <p:nvPr/>
          </p:nvSpPr>
          <p:spPr>
            <a:xfrm>
              <a:off x="0" y="0"/>
              <a:ext cx="8514861" cy="145074"/>
            </a:xfrm>
            <a:custGeom>
              <a:avLst/>
              <a:gdLst/>
              <a:ahLst/>
              <a:cxnLst/>
              <a:rect l="l" t="t" r="r" b="b"/>
              <a:pathLst>
                <a:path w="8514861" h="145074">
                  <a:moveTo>
                    <a:pt x="0" y="0"/>
                  </a:moveTo>
                  <a:lnTo>
                    <a:pt x="8514861" y="0"/>
                  </a:lnTo>
                  <a:lnTo>
                    <a:pt x="8514861" y="145074"/>
                  </a:lnTo>
                  <a:lnTo>
                    <a:pt x="0" y="145074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sp>
        <p:nvSpPr>
          <p:cNvPr id="2" name="Téglalap 1"/>
          <p:cNvSpPr/>
          <p:nvPr/>
        </p:nvSpPr>
        <p:spPr>
          <a:xfrm>
            <a:off x="2535023" y="6367429"/>
            <a:ext cx="7715250" cy="35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  <a:hlinkClick r:id="rId4"/>
              </a:rPr>
              <a:t>https://webgate.ec.europa.eu/erasmus-esc/organisation-registration/screen/home</a:t>
            </a:r>
            <a:endParaRPr lang="hu-HU" sz="1688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4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31850" y="2047461"/>
            <a:ext cx="10515600" cy="201764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 pályázati űrlap bemutatása</a:t>
            </a:r>
            <a:br>
              <a:rPr lang="hu-HU" dirty="0" smtClean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0757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Célországok:</a:t>
            </a:r>
          </a:p>
          <a:p>
            <a:pPr lvl="1"/>
            <a:r>
              <a:rPr lang="hu-HU" dirty="0"/>
              <a:t>az EU </a:t>
            </a:r>
            <a:r>
              <a:rPr lang="hu-HU" dirty="0" smtClean="0"/>
              <a:t>tagállamai</a:t>
            </a:r>
          </a:p>
          <a:p>
            <a:pPr lvl="1"/>
            <a:r>
              <a:rPr lang="hu-HU" dirty="0" smtClean="0"/>
              <a:t>3 </a:t>
            </a:r>
            <a:r>
              <a:rPr lang="hu-HU" dirty="0"/>
              <a:t>EFTA </a:t>
            </a:r>
            <a:r>
              <a:rPr lang="hu-HU" dirty="0" smtClean="0"/>
              <a:t>ország</a:t>
            </a:r>
          </a:p>
          <a:p>
            <a:pPr lvl="1"/>
            <a:r>
              <a:rPr lang="hu-HU" dirty="0" smtClean="0"/>
              <a:t>Törökország</a:t>
            </a:r>
          </a:p>
          <a:p>
            <a:pPr lvl="1"/>
            <a:r>
              <a:rPr lang="hu-HU" dirty="0" smtClean="0"/>
              <a:t>Észak-Macedón Köztársaság</a:t>
            </a:r>
          </a:p>
          <a:p>
            <a:pPr lvl="1"/>
            <a:r>
              <a:rPr lang="hu-HU" b="1" i="1" dirty="0" smtClean="0"/>
              <a:t>Szerbia</a:t>
            </a:r>
          </a:p>
          <a:p>
            <a:r>
              <a:rPr lang="hu-HU" dirty="0"/>
              <a:t>Tervezés</a:t>
            </a:r>
          </a:p>
          <a:p>
            <a:pPr lvl="1"/>
            <a:r>
              <a:rPr lang="hu-HU" dirty="0" err="1" smtClean="0"/>
              <a:t>Brexit</a:t>
            </a:r>
            <a:r>
              <a:rPr lang="hu-HU" dirty="0"/>
              <a:t>: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ec.europa.eu/programmes/erasmus-plus/about/brexit_hu</a:t>
            </a:r>
            <a:endParaRPr lang="hu-HU" dirty="0" smtClean="0"/>
          </a:p>
          <a:p>
            <a:pPr lvl="1"/>
            <a:r>
              <a:rPr lang="hu-HU" dirty="0" smtClean="0"/>
              <a:t>Jogszabályoknak megfelelés – hazai és külföldi</a:t>
            </a:r>
            <a:endParaRPr lang="hu-HU" dirty="0"/>
          </a:p>
          <a:p>
            <a:pPr lvl="1"/>
            <a:r>
              <a:rPr lang="hu-HU" dirty="0"/>
              <a:t>OLS?</a:t>
            </a:r>
          </a:p>
          <a:p>
            <a:r>
              <a:rPr lang="hu-HU" dirty="0"/>
              <a:t>Partnerválasztás</a:t>
            </a:r>
          </a:p>
          <a:p>
            <a:pPr lvl="1"/>
            <a:r>
              <a:rPr lang="hu-HU" dirty="0" err="1" smtClean="0">
                <a:hlinkClick r:id="rId4"/>
              </a:rPr>
              <a:t>Erasmobility</a:t>
            </a:r>
            <a:endParaRPr lang="hu-HU" dirty="0" smtClean="0"/>
          </a:p>
          <a:p>
            <a:pPr lvl="1"/>
            <a:r>
              <a:rPr lang="hu-HU" dirty="0">
                <a:hlinkClick r:id="rId5"/>
              </a:rPr>
              <a:t>Erasmus+ </a:t>
            </a:r>
            <a:r>
              <a:rPr lang="hu-HU" dirty="0" err="1">
                <a:hlinkClick r:id="rId5"/>
              </a:rPr>
              <a:t>Disszeminációs</a:t>
            </a:r>
            <a:r>
              <a:rPr lang="hu-HU" dirty="0">
                <a:hlinkClick r:id="rId5"/>
              </a:rPr>
              <a:t> Platform</a:t>
            </a:r>
            <a:endParaRPr lang="hu-HU" dirty="0"/>
          </a:p>
          <a:p>
            <a:pPr lvl="1"/>
            <a:r>
              <a:rPr lang="hu-HU" dirty="0"/>
              <a:t>Közvetítő cégek – </a:t>
            </a:r>
            <a:r>
              <a:rPr lang="hu-HU" dirty="0">
                <a:hlinkClick r:id="rId6"/>
              </a:rPr>
              <a:t>tájékoztató</a:t>
            </a:r>
            <a:r>
              <a:rPr lang="hu-HU" dirty="0"/>
              <a:t> a honlapon</a:t>
            </a:r>
          </a:p>
          <a:p>
            <a:pPr lvl="1"/>
            <a:endParaRPr lang="hu-HU" dirty="0" smtClean="0"/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5" name="Cím 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4098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solidFill>
                  <a:schemeClr val="bg1"/>
                </a:solidFill>
              </a:rPr>
              <a:t>Általános tudnivalók 3.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1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654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Általános jellemzők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75022"/>
            <a:ext cx="10515600" cy="4866578"/>
          </a:xfrm>
        </p:spPr>
        <p:txBody>
          <a:bodyPr>
            <a:noAutofit/>
          </a:bodyPr>
          <a:lstStyle/>
          <a:p>
            <a:r>
              <a:rPr lang="hu-HU" dirty="0" smtClean="0"/>
              <a:t>Weboldal, nem letölthető PDF – automatikus mentés</a:t>
            </a:r>
          </a:p>
          <a:p>
            <a:r>
              <a:rPr lang="hu-HU" dirty="0"/>
              <a:t>B</a:t>
            </a:r>
            <a:r>
              <a:rPr lang="hu-HU" dirty="0" smtClean="0"/>
              <a:t>elépéshez EU Login fiók</a:t>
            </a:r>
          </a:p>
          <a:p>
            <a:r>
              <a:rPr lang="hu-HU" dirty="0" smtClean="0"/>
              <a:t>Inaktivitás esetén a rendszer kiléptet</a:t>
            </a:r>
          </a:p>
          <a:p>
            <a:r>
              <a:rPr lang="hu-HU" dirty="0" smtClean="0"/>
              <a:t>PIC helyett OID – </a:t>
            </a:r>
            <a:r>
              <a:rPr lang="hu-HU" dirty="0" err="1" smtClean="0"/>
              <a:t>Organisation</a:t>
            </a:r>
            <a:r>
              <a:rPr lang="hu-HU" dirty="0" smtClean="0"/>
              <a:t> ID</a:t>
            </a:r>
          </a:p>
          <a:p>
            <a:r>
              <a:rPr lang="hu-HU" dirty="0" smtClean="0"/>
              <a:t>Megfelelő űrlap kiválasztása: </a:t>
            </a:r>
            <a:r>
              <a:rPr lang="hu-HU" b="1" dirty="0" smtClean="0"/>
              <a:t>KA102 </a:t>
            </a:r>
            <a:r>
              <a:rPr lang="hu-HU" dirty="0" smtClean="0"/>
              <a:t>– már elérhető</a:t>
            </a:r>
          </a:p>
          <a:p>
            <a:r>
              <a:rPr lang="hu-HU" dirty="0" smtClean="0"/>
              <a:t>Karakterlimit: 3000-5000 karakter</a:t>
            </a:r>
          </a:p>
          <a:p>
            <a:r>
              <a:rPr lang="hu-HU" dirty="0" smtClean="0"/>
              <a:t>Mellékletek: 10 db, 1 db </a:t>
            </a:r>
            <a:r>
              <a:rPr lang="hu-HU" dirty="0" err="1" smtClean="0"/>
              <a:t>max</a:t>
            </a:r>
            <a:r>
              <a:rPr lang="hu-HU" dirty="0" smtClean="0"/>
              <a:t>. 15 </a:t>
            </a:r>
            <a:r>
              <a:rPr lang="hu-HU" dirty="0" err="1" smtClean="0"/>
              <a:t>Mb</a:t>
            </a:r>
            <a:r>
              <a:rPr lang="hu-HU" dirty="0" smtClean="0"/>
              <a:t>, összesen </a:t>
            </a:r>
            <a:r>
              <a:rPr lang="hu-HU" b="1" dirty="0" smtClean="0">
                <a:solidFill>
                  <a:srgbClr val="FF0000"/>
                </a:solidFill>
              </a:rPr>
              <a:t>100 </a:t>
            </a:r>
            <a:r>
              <a:rPr lang="hu-HU" b="1" dirty="0" err="1" smtClean="0">
                <a:solidFill>
                  <a:srgbClr val="FF0000"/>
                </a:solidFill>
              </a:rPr>
              <a:t>Mb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- nőtt</a:t>
            </a:r>
          </a:p>
          <a:p>
            <a:r>
              <a:rPr lang="hu-HU" dirty="0" smtClean="0"/>
              <a:t>Frissített technikai </a:t>
            </a:r>
            <a:r>
              <a:rPr lang="hu-HU" dirty="0"/>
              <a:t>útmutató</a:t>
            </a:r>
          </a:p>
          <a:p>
            <a:r>
              <a:rPr lang="hu-HU" dirty="0"/>
              <a:t>S</a:t>
            </a:r>
            <a:r>
              <a:rPr lang="hu-HU" dirty="0" smtClean="0"/>
              <a:t>tabilabb működés – ne hagyják az utolsó pillanatra a benyújtást!</a:t>
            </a:r>
          </a:p>
          <a:p>
            <a:r>
              <a:rPr lang="hu-HU" dirty="0" smtClean="0"/>
              <a:t>Újfajta költségvetés: átlagok megadása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97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91E7D4C-26C0-48E9-951A-AB5C5139B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"/>
          <a:stretch/>
        </p:blipFill>
        <p:spPr>
          <a:xfrm>
            <a:off x="0" y="0"/>
            <a:ext cx="12192000" cy="65151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79E35EE-271A-4FB8-B98D-28B008C9390A}"/>
              </a:ext>
            </a:extLst>
          </p:cNvPr>
          <p:cNvSpPr txBox="1"/>
          <p:nvPr/>
        </p:nvSpPr>
        <p:spPr>
          <a:xfrm>
            <a:off x="762000" y="6488668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Felsőoktatás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080053B-26D3-4C26-AFA4-7AAFC2D7AC88}"/>
              </a:ext>
            </a:extLst>
          </p:cNvPr>
          <p:cNvSpPr txBox="1"/>
          <p:nvPr/>
        </p:nvSpPr>
        <p:spPr>
          <a:xfrm>
            <a:off x="3219450" y="6488668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Köznevelés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C861181-CB1F-4253-ABBE-E778F6368BF7}"/>
              </a:ext>
            </a:extLst>
          </p:cNvPr>
          <p:cNvSpPr txBox="1"/>
          <p:nvPr/>
        </p:nvSpPr>
        <p:spPr>
          <a:xfrm>
            <a:off x="5514975" y="6488668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Szakképzés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53E8D0C-6FFD-408A-885F-1794FD9C4077}"/>
              </a:ext>
            </a:extLst>
          </p:cNvPr>
          <p:cNvSpPr txBox="1"/>
          <p:nvPr/>
        </p:nvSpPr>
        <p:spPr>
          <a:xfrm>
            <a:off x="7543800" y="6479143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Felnőtt tanulás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6597C75-469F-4A4F-BD0D-0E051076FA6B}"/>
              </a:ext>
            </a:extLst>
          </p:cNvPr>
          <p:cNvSpPr txBox="1"/>
          <p:nvPr/>
        </p:nvSpPr>
        <p:spPr>
          <a:xfrm>
            <a:off x="10191750" y="6488668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Ifjúság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D8A753BD-5B84-41CF-BFBA-4CDE34A1AB1A}"/>
              </a:ext>
            </a:extLst>
          </p:cNvPr>
          <p:cNvSpPr/>
          <p:nvPr/>
        </p:nvSpPr>
        <p:spPr>
          <a:xfrm>
            <a:off x="4953000" y="5372100"/>
            <a:ext cx="2133600" cy="14763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9070521" y="791936"/>
            <a:ext cx="2824843" cy="3102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1334861" y="3992336"/>
            <a:ext cx="1045028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1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6522" t="12393" b="19487"/>
          <a:stretch/>
        </p:blipFill>
        <p:spPr>
          <a:xfrm>
            <a:off x="0" y="301924"/>
            <a:ext cx="12191512" cy="6357668"/>
          </a:xfrm>
          <a:prstGeom prst="rect">
            <a:avLst/>
          </a:prstGeom>
        </p:spPr>
      </p:pic>
      <p:sp>
        <p:nvSpPr>
          <p:cNvPr id="5" name="Téglalap: lekerekített 9">
            <a:extLst>
              <a:ext uri="{FF2B5EF4-FFF2-40B4-BE49-F238E27FC236}">
                <a16:creationId xmlns:a16="http://schemas.microsoft.com/office/drawing/2014/main" id="{D8A753BD-5B84-41CF-BFBA-4CDE34A1AB1A}"/>
              </a:ext>
            </a:extLst>
          </p:cNvPr>
          <p:cNvSpPr/>
          <p:nvPr/>
        </p:nvSpPr>
        <p:spPr>
          <a:xfrm>
            <a:off x="1794295" y="2182483"/>
            <a:ext cx="1026210" cy="11636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2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32195" t="25300" r="1458" b="6239"/>
          <a:stretch/>
        </p:blipFill>
        <p:spPr>
          <a:xfrm>
            <a:off x="0" y="18367"/>
            <a:ext cx="11936187" cy="6839633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31F02D8D-7F0B-4A52-B42C-B3183A58563C}"/>
              </a:ext>
            </a:extLst>
          </p:cNvPr>
          <p:cNvSpPr/>
          <p:nvPr/>
        </p:nvSpPr>
        <p:spPr>
          <a:xfrm rot="10800000">
            <a:off x="1770519" y="335879"/>
            <a:ext cx="52810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FFFF00"/>
              </a:highlight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434F99D5-4F50-49EE-AD30-2847433CA1E0}"/>
              </a:ext>
            </a:extLst>
          </p:cNvPr>
          <p:cNvSpPr/>
          <p:nvPr/>
        </p:nvSpPr>
        <p:spPr>
          <a:xfrm>
            <a:off x="2600771" y="5331126"/>
            <a:ext cx="1943100" cy="4189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B126B392-EBDA-4565-93D8-3C65A36702B6}"/>
              </a:ext>
            </a:extLst>
          </p:cNvPr>
          <p:cNvSpPr/>
          <p:nvPr/>
        </p:nvSpPr>
        <p:spPr>
          <a:xfrm>
            <a:off x="452859" y="5148785"/>
            <a:ext cx="1460938" cy="8206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A46067BA-1F57-47CB-8F6F-26DB94033BCA}"/>
              </a:ext>
            </a:extLst>
          </p:cNvPr>
          <p:cNvSpPr/>
          <p:nvPr/>
        </p:nvSpPr>
        <p:spPr>
          <a:xfrm>
            <a:off x="2153097" y="4027248"/>
            <a:ext cx="447675" cy="320153"/>
          </a:xfrm>
          <a:prstGeom prst="rightArrow">
            <a:avLst>
              <a:gd name="adj1" fmla="val 381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B65A4FC0-164E-41D8-9523-297F8322D425}"/>
              </a:ext>
            </a:extLst>
          </p:cNvPr>
          <p:cNvSpPr/>
          <p:nvPr/>
        </p:nvSpPr>
        <p:spPr>
          <a:xfrm>
            <a:off x="2153096" y="3321230"/>
            <a:ext cx="447675" cy="320153"/>
          </a:xfrm>
          <a:prstGeom prst="rightArrow">
            <a:avLst>
              <a:gd name="adj1" fmla="val 381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452859" y="6474495"/>
            <a:ext cx="448942" cy="296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921020" y="6474495"/>
            <a:ext cx="992777" cy="296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2481261" y="620486"/>
            <a:ext cx="555853" cy="4000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5693434" y="4632386"/>
            <a:ext cx="3001992" cy="4399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: lekerekített 5">
            <a:extLst>
              <a:ext uri="{FF2B5EF4-FFF2-40B4-BE49-F238E27FC236}">
                <a16:creationId xmlns:a16="http://schemas.microsoft.com/office/drawing/2014/main" id="{434F99D5-4F50-49EE-AD30-2847433CA1E0}"/>
              </a:ext>
            </a:extLst>
          </p:cNvPr>
          <p:cNvSpPr/>
          <p:nvPr/>
        </p:nvSpPr>
        <p:spPr>
          <a:xfrm>
            <a:off x="2600771" y="4632386"/>
            <a:ext cx="1943100" cy="4189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4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2" grpId="0" animBg="1"/>
      <p:bldP spid="3" grpId="0" animBg="1"/>
      <p:bldP spid="4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29552" t="21880" r="2420" b="5470"/>
          <a:stretch/>
        </p:blipFill>
        <p:spPr>
          <a:xfrm>
            <a:off x="0" y="27763"/>
            <a:ext cx="11898080" cy="7147257"/>
          </a:xfrm>
          <a:prstGeom prst="rect">
            <a:avLst/>
          </a:prstGeo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DAEB1F3A-E872-499B-BC9E-E445A44C6814}"/>
              </a:ext>
            </a:extLst>
          </p:cNvPr>
          <p:cNvSpPr/>
          <p:nvPr/>
        </p:nvSpPr>
        <p:spPr>
          <a:xfrm>
            <a:off x="3111261" y="3222377"/>
            <a:ext cx="1114425" cy="588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ED44F80A-14E4-4677-85C9-F8237104BAED}"/>
              </a:ext>
            </a:extLst>
          </p:cNvPr>
          <p:cNvSpPr/>
          <p:nvPr/>
        </p:nvSpPr>
        <p:spPr>
          <a:xfrm>
            <a:off x="9040483" y="3516858"/>
            <a:ext cx="2553418" cy="9639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5D0CC542-0A42-46ED-87CD-2690E3660614}"/>
              </a:ext>
            </a:extLst>
          </p:cNvPr>
          <p:cNvSpPr/>
          <p:nvPr/>
        </p:nvSpPr>
        <p:spPr>
          <a:xfrm>
            <a:off x="3214777" y="5771071"/>
            <a:ext cx="5032075" cy="9747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FA980C9A-98A2-4C39-8A5F-689CA1663F4E}"/>
              </a:ext>
            </a:extLst>
          </p:cNvPr>
          <p:cNvSpPr/>
          <p:nvPr/>
        </p:nvSpPr>
        <p:spPr>
          <a:xfrm>
            <a:off x="2602294" y="3315497"/>
            <a:ext cx="409575" cy="402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5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32147" t="12479" r="1987" b="25111"/>
          <a:stretch/>
        </p:blipFill>
        <p:spPr>
          <a:xfrm>
            <a:off x="189781" y="60386"/>
            <a:ext cx="11458867" cy="6107502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F14A25E-186C-4721-88ED-4B0A3CD1060A}"/>
              </a:ext>
            </a:extLst>
          </p:cNvPr>
          <p:cNvSpPr/>
          <p:nvPr/>
        </p:nvSpPr>
        <p:spPr>
          <a:xfrm rot="10800000">
            <a:off x="9804723" y="1321338"/>
            <a:ext cx="978408" cy="3444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86EFA544-29A8-42C3-A9F6-1A84298E13A2}"/>
              </a:ext>
            </a:extLst>
          </p:cNvPr>
          <p:cNvSpPr/>
          <p:nvPr/>
        </p:nvSpPr>
        <p:spPr>
          <a:xfrm>
            <a:off x="3509872" y="1216561"/>
            <a:ext cx="428625" cy="449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D03BC4AC-A454-47CB-8F0D-3D9CA108A6C9}"/>
              </a:ext>
            </a:extLst>
          </p:cNvPr>
          <p:cNvSpPr/>
          <p:nvPr/>
        </p:nvSpPr>
        <p:spPr>
          <a:xfrm>
            <a:off x="5319115" y="1216561"/>
            <a:ext cx="428625" cy="449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32148" t="22820" r="1794" b="6581"/>
          <a:stretch/>
        </p:blipFill>
        <p:spPr>
          <a:xfrm>
            <a:off x="0" y="2248"/>
            <a:ext cx="11404121" cy="6855752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207F5EC8-79BE-4EAB-9C5B-4573D8815745}"/>
              </a:ext>
            </a:extLst>
          </p:cNvPr>
          <p:cNvSpPr/>
          <p:nvPr/>
        </p:nvSpPr>
        <p:spPr>
          <a:xfrm>
            <a:off x="2381250" y="4651436"/>
            <a:ext cx="2449542" cy="5524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6294B086-E4E6-4DFA-968B-0F6E845C1C3B}"/>
              </a:ext>
            </a:extLst>
          </p:cNvPr>
          <p:cNvSpPr/>
          <p:nvPr/>
        </p:nvSpPr>
        <p:spPr>
          <a:xfrm>
            <a:off x="2370646" y="3400515"/>
            <a:ext cx="2261199" cy="3692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B82EB01B-B07D-4B2C-99CB-88B22F5EEADA}"/>
              </a:ext>
            </a:extLst>
          </p:cNvPr>
          <p:cNvSpPr/>
          <p:nvPr/>
        </p:nvSpPr>
        <p:spPr>
          <a:xfrm>
            <a:off x="2480993" y="6305550"/>
            <a:ext cx="1452652" cy="5524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5A6F0EC3-CD7D-49A4-9EA7-CB36E83B429E}"/>
              </a:ext>
            </a:extLst>
          </p:cNvPr>
          <p:cNvCxnSpPr>
            <a:cxnSpLocks/>
          </p:cNvCxnSpPr>
          <p:nvPr/>
        </p:nvCxnSpPr>
        <p:spPr>
          <a:xfrm>
            <a:off x="4238984" y="2506153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AB270DF-1185-44D3-BF03-39641F0FE11F}"/>
              </a:ext>
            </a:extLst>
          </p:cNvPr>
          <p:cNvCxnSpPr>
            <a:cxnSpLocks/>
          </p:cNvCxnSpPr>
          <p:nvPr/>
        </p:nvCxnSpPr>
        <p:spPr>
          <a:xfrm>
            <a:off x="6191070" y="2506153"/>
            <a:ext cx="619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5A6F0EC3-CD7D-49A4-9EA7-CB36E83B429E}"/>
              </a:ext>
            </a:extLst>
          </p:cNvPr>
          <p:cNvCxnSpPr>
            <a:cxnSpLocks/>
          </p:cNvCxnSpPr>
          <p:nvPr/>
        </p:nvCxnSpPr>
        <p:spPr>
          <a:xfrm>
            <a:off x="4924425" y="2813829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32147" t="23248" r="1554" b="5983"/>
          <a:stretch/>
        </p:blipFill>
        <p:spPr>
          <a:xfrm>
            <a:off x="0" y="-16189"/>
            <a:ext cx="11356840" cy="6819045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40CAE9EB-1A42-4166-A813-C029A15B1642}"/>
              </a:ext>
            </a:extLst>
          </p:cNvPr>
          <p:cNvSpPr/>
          <p:nvPr/>
        </p:nvSpPr>
        <p:spPr>
          <a:xfrm>
            <a:off x="2540658" y="1382361"/>
            <a:ext cx="361951" cy="1114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BEEEC4FD-C743-4A68-B92E-0E2A8AC1276C}"/>
              </a:ext>
            </a:extLst>
          </p:cNvPr>
          <p:cNvSpPr/>
          <p:nvPr/>
        </p:nvSpPr>
        <p:spPr>
          <a:xfrm>
            <a:off x="2540658" y="6383547"/>
            <a:ext cx="361951" cy="3709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églalap: lekerekített 3">
            <a:extLst>
              <a:ext uri="{FF2B5EF4-FFF2-40B4-BE49-F238E27FC236}">
                <a16:creationId xmlns:a16="http://schemas.microsoft.com/office/drawing/2014/main" id="{BEEEC4FD-C743-4A68-B92E-0E2A8AC1276C}"/>
              </a:ext>
            </a:extLst>
          </p:cNvPr>
          <p:cNvSpPr/>
          <p:nvPr/>
        </p:nvSpPr>
        <p:spPr>
          <a:xfrm>
            <a:off x="373225" y="6383547"/>
            <a:ext cx="1530220" cy="3709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31378" t="13760" r="2804" b="15594"/>
          <a:stretch/>
        </p:blipFill>
        <p:spPr>
          <a:xfrm>
            <a:off x="1" y="1"/>
            <a:ext cx="11300604" cy="682283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E2C5A7DD-660A-433B-A202-92A973C812E2}"/>
              </a:ext>
            </a:extLst>
          </p:cNvPr>
          <p:cNvSpPr/>
          <p:nvPr/>
        </p:nvSpPr>
        <p:spPr>
          <a:xfrm>
            <a:off x="3136061" y="1323575"/>
            <a:ext cx="1159894" cy="5238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50F8777A-4B9D-4965-9093-1770BD939493}"/>
              </a:ext>
            </a:extLst>
          </p:cNvPr>
          <p:cNvSpPr/>
          <p:nvPr/>
        </p:nvSpPr>
        <p:spPr>
          <a:xfrm rot="10800000">
            <a:off x="3683151" y="4065032"/>
            <a:ext cx="978408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0A47F0E9-1FD4-4C65-8773-65F18AB0E864}"/>
              </a:ext>
            </a:extLst>
          </p:cNvPr>
          <p:cNvSpPr/>
          <p:nvPr/>
        </p:nvSpPr>
        <p:spPr>
          <a:xfrm rot="10800000">
            <a:off x="3136061" y="6101751"/>
            <a:ext cx="978408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56F5FB10-F533-4857-A55A-89F356F6CD83}"/>
              </a:ext>
            </a:extLst>
          </p:cNvPr>
          <p:cNvSpPr/>
          <p:nvPr/>
        </p:nvSpPr>
        <p:spPr>
          <a:xfrm>
            <a:off x="2449088" y="2676849"/>
            <a:ext cx="1982014" cy="343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419060" y="1355352"/>
            <a:ext cx="7951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Olvasás</a:t>
            </a:r>
            <a:endParaRPr lang="hu-HU" sz="1200" dirty="0">
              <a:solidFill>
                <a:schemeClr val="tx1">
                  <a:lumMod val="50000"/>
                  <a:lumOff val="5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420" y="260648"/>
            <a:ext cx="9040771" cy="980323"/>
          </a:xfrm>
        </p:spPr>
        <p:txBody>
          <a:bodyPr>
            <a:normAutofit/>
          </a:bodyPr>
          <a:lstStyle/>
          <a:p>
            <a:r>
              <a:rPr lang="hu-HU" sz="4000" dirty="0"/>
              <a:t>Tartalom</a:t>
            </a:r>
            <a:endParaRPr lang="hu-HU" sz="3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061357"/>
            <a:ext cx="12192000" cy="579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hu-HU" sz="3000" b="0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Részt vevő szervezetek: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pályázó (háttér és tapasztalat)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partnerek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Európai Fejlesztési Terv: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nemzetközi stratégia,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intézményi igények,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 projekt céljai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Projektmenedzsment: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együttműködés a partnerekkel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ü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temterv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Mobilitási tevékenységek: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tervezett kiutazások,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munkaprogramok,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partnerek bemutatása 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r="87000" b="57414"/>
          <a:stretch/>
        </p:blipFill>
        <p:spPr bwMode="auto">
          <a:xfrm>
            <a:off x="6955971" y="1387484"/>
            <a:ext cx="3282044" cy="45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Segédanyagok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5125"/>
            <a:ext cx="10515600" cy="4351338"/>
          </a:xfrm>
        </p:spPr>
        <p:txBody>
          <a:bodyPr>
            <a:normAutofit/>
          </a:bodyPr>
          <a:lstStyle/>
          <a:p>
            <a:r>
              <a:rPr lang="hu-HU" sz="3200" dirty="0" smtClean="0"/>
              <a:t>Hírlevélre feliratkozás</a:t>
            </a:r>
          </a:p>
          <a:p>
            <a:pPr lvl="1"/>
            <a:r>
              <a:rPr lang="hu-HU" sz="2800" dirty="0" smtClean="0"/>
              <a:t>Pályázóink híreit is megosztjuk</a:t>
            </a:r>
          </a:p>
          <a:p>
            <a:r>
              <a:rPr lang="hu-HU" sz="3200" dirty="0" smtClean="0"/>
              <a:t>Kiadványok:</a:t>
            </a:r>
          </a:p>
          <a:p>
            <a:pPr lvl="1"/>
            <a:r>
              <a:rPr lang="hu-HU" sz="2800" dirty="0" smtClean="0">
                <a:hlinkClick r:id="rId3"/>
              </a:rPr>
              <a:t>ECVET</a:t>
            </a:r>
            <a:r>
              <a:rPr lang="hu-HU" sz="2800" dirty="0" smtClean="0"/>
              <a:t> leporellók – kétnyelvű</a:t>
            </a:r>
          </a:p>
          <a:p>
            <a:pPr lvl="1"/>
            <a:r>
              <a:rPr lang="hu-HU" sz="2800" dirty="0" smtClean="0">
                <a:hlinkClick r:id="rId4"/>
              </a:rPr>
              <a:t>Mérés-értékelés kézikönyv</a:t>
            </a:r>
            <a:endParaRPr lang="hu-HU" sz="2800" dirty="0" smtClean="0"/>
          </a:p>
          <a:p>
            <a:pPr lvl="1"/>
            <a:r>
              <a:rPr lang="hu-HU" sz="2800" dirty="0" smtClean="0"/>
              <a:t>Pályázati Pavilon</a:t>
            </a:r>
          </a:p>
          <a:p>
            <a:pPr lvl="1"/>
            <a:r>
              <a:rPr lang="hu-HU" sz="2800" dirty="0" smtClean="0">
                <a:hlinkClick r:id="rId5"/>
              </a:rPr>
              <a:t>Karriertervezés az iskolában – bővített kiadás</a:t>
            </a:r>
            <a:endParaRPr lang="hu-HU" sz="2800" dirty="0" smtClean="0"/>
          </a:p>
          <a:p>
            <a:pPr lvl="1"/>
            <a:r>
              <a:rPr lang="hu-HU" sz="2800" dirty="0" smtClean="0">
                <a:hlinkClick r:id="rId6"/>
              </a:rPr>
              <a:t>Tervezd meg a karriered!</a:t>
            </a:r>
            <a:endParaRPr lang="hu-HU" sz="2800" dirty="0" smtClean="0"/>
          </a:p>
          <a:p>
            <a:pPr lvl="1"/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891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4650" y="236156"/>
            <a:ext cx="2588079" cy="939502"/>
          </a:xfrm>
        </p:spPr>
        <p:txBody>
          <a:bodyPr>
            <a:normAutofit/>
          </a:bodyPr>
          <a:lstStyle/>
          <a:p>
            <a:r>
              <a:rPr lang="hu-HU" sz="4000" dirty="0"/>
              <a:t>Tartalom</a:t>
            </a:r>
            <a:endParaRPr lang="hu-HU" sz="3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240971"/>
            <a:ext cx="12192000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Résztvevők: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bemutatása, felkésztése, támogatása, </a:t>
            </a:r>
            <a:r>
              <a:rPr kumimoji="0" lang="hu-HU" sz="2600" b="0" i="0" u="sng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tanulási eredmények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elismerés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Kiegészítő támogatások: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peciális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igény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endkívüli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támogatás (hátrányos helyzet)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Nyomon követés: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hatás intézményben, helyi közösségben,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értékelés,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terjesztés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 projekt összefoglalása</a:t>
            </a:r>
          </a:p>
        </p:txBody>
      </p:sp>
    </p:spTree>
    <p:extLst>
      <p:ext uri="{BB962C8B-B14F-4D97-AF65-F5344CB8AC3E}">
        <p14:creationId xmlns:p14="http://schemas.microsoft.com/office/powerpoint/2010/main" val="16210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Költségvetés – támogatás igénylése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kell a turnusokat egyesével felvinni</a:t>
            </a:r>
          </a:p>
          <a:p>
            <a:r>
              <a:rPr lang="hu-HU" dirty="0" err="1" smtClean="0"/>
              <a:t>Országcsoportonkénti</a:t>
            </a:r>
            <a:r>
              <a:rPr lang="hu-HU" dirty="0" smtClean="0"/>
              <a:t> átlagidőtartam (utazási napokkal)</a:t>
            </a:r>
          </a:p>
          <a:p>
            <a:r>
              <a:rPr lang="hu-HU" dirty="0" smtClean="0"/>
              <a:t>Kísérőtanárok külön, szintén átlagolva</a:t>
            </a:r>
          </a:p>
          <a:p>
            <a:r>
              <a:rPr lang="hu-HU" dirty="0" smtClean="0"/>
              <a:t>Becsült támogatás, átlagok: bizonyos fokú rugalmasságot enged</a:t>
            </a:r>
          </a:p>
          <a:p>
            <a:r>
              <a:rPr lang="hu-HU" dirty="0" smtClean="0"/>
              <a:t>Tételes, saját költségvetésük legyen</a:t>
            </a:r>
          </a:p>
          <a:p>
            <a:r>
              <a:rPr lang="hu-HU" dirty="0" smtClean="0"/>
              <a:t>Segéd </a:t>
            </a:r>
            <a:r>
              <a:rPr lang="hu-HU" dirty="0" err="1" smtClean="0"/>
              <a:t>excel</a:t>
            </a:r>
            <a:r>
              <a:rPr lang="hu-HU" dirty="0" smtClean="0"/>
              <a:t> táblázat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36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26095" t="14074" r="1718" b="11019"/>
          <a:stretch/>
        </p:blipFill>
        <p:spPr>
          <a:xfrm>
            <a:off x="0" y="0"/>
            <a:ext cx="11744325" cy="6855093"/>
          </a:xfrm>
          <a:prstGeom prst="rect">
            <a:avLst/>
          </a:prstGeom>
        </p:spPr>
      </p:pic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81860917-F78A-4800-B0D0-762ADBF37582}"/>
              </a:ext>
            </a:extLst>
          </p:cNvPr>
          <p:cNvSpPr/>
          <p:nvPr/>
        </p:nvSpPr>
        <p:spPr>
          <a:xfrm rot="10800000">
            <a:off x="5872162" y="5713188"/>
            <a:ext cx="752475" cy="2131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32C561B9-B571-4D85-8219-CC93F6F59EC2}"/>
              </a:ext>
            </a:extLst>
          </p:cNvPr>
          <p:cNvSpPr/>
          <p:nvPr/>
        </p:nvSpPr>
        <p:spPr>
          <a:xfrm rot="10800000">
            <a:off x="11439525" y="5713188"/>
            <a:ext cx="752475" cy="2131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Nyíl: jobbra mutató 2">
            <a:extLst>
              <a:ext uri="{FF2B5EF4-FFF2-40B4-BE49-F238E27FC236}">
                <a16:creationId xmlns:a16="http://schemas.microsoft.com/office/drawing/2014/main" id="{81860917-F78A-4800-B0D0-762ADBF37582}"/>
              </a:ext>
            </a:extLst>
          </p:cNvPr>
          <p:cNvSpPr/>
          <p:nvPr/>
        </p:nvSpPr>
        <p:spPr>
          <a:xfrm rot="10800000">
            <a:off x="3572762" y="4260500"/>
            <a:ext cx="752475" cy="3813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2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6042" t="15001" r="885" b="6759"/>
          <a:stretch/>
        </p:blipFill>
        <p:spPr>
          <a:xfrm>
            <a:off x="0" y="-43865"/>
            <a:ext cx="11459548" cy="690186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FDBF390-F107-40D7-8DBC-05C8C946923F}"/>
              </a:ext>
            </a:extLst>
          </p:cNvPr>
          <p:cNvSpPr txBox="1"/>
          <p:nvPr/>
        </p:nvSpPr>
        <p:spPr>
          <a:xfrm>
            <a:off x="5267325" y="1058636"/>
            <a:ext cx="40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Szakképzési tanulók rövid távú </a:t>
            </a:r>
            <a:r>
              <a:rPr lang="hu-HU" dirty="0" smtClean="0"/>
              <a:t>mobilitása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BD642C0-1D4B-454F-B6E1-45ABB66132A9}"/>
              </a:ext>
            </a:extLst>
          </p:cNvPr>
          <p:cNvSpPr/>
          <p:nvPr/>
        </p:nvSpPr>
        <p:spPr>
          <a:xfrm>
            <a:off x="5267325" y="1058636"/>
            <a:ext cx="4051209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04393EA6-F7D7-4183-8AF0-1D0911C1EF9D}"/>
              </a:ext>
            </a:extLst>
          </p:cNvPr>
          <p:cNvCxnSpPr/>
          <p:nvPr/>
        </p:nvCxnSpPr>
        <p:spPr>
          <a:xfrm flipV="1">
            <a:off x="5267325" y="3452327"/>
            <a:ext cx="3046251" cy="3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209800" y="2463282"/>
            <a:ext cx="1074576" cy="8094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/>
          <p:cNvCxnSpPr/>
          <p:nvPr/>
        </p:nvCxnSpPr>
        <p:spPr>
          <a:xfrm>
            <a:off x="5664847" y="4015661"/>
            <a:ext cx="1045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BD642C0-1D4B-454F-B6E1-45ABB66132A9}"/>
              </a:ext>
            </a:extLst>
          </p:cNvPr>
          <p:cNvSpPr/>
          <p:nvPr/>
        </p:nvSpPr>
        <p:spPr>
          <a:xfrm>
            <a:off x="2351314" y="4747434"/>
            <a:ext cx="8882743" cy="509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2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240971"/>
            <a:ext cx="12192000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endParaRPr lang="hu-HU" sz="3000" dirty="0">
              <a:solidFill>
                <a:srgbClr val="04617B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2" y="1853293"/>
          <a:ext cx="12191996" cy="333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3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50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2112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Mobilitási tevékenység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Ország-csoport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Távolsági sáv</a:t>
                      </a:r>
                      <a:r>
                        <a:rPr lang="hu-HU" sz="1400" b="1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Utazási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Résztvevő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Kísérő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Utazási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Egyéni támogatás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2018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Szervezési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Összes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</a:t>
                      </a:r>
                      <a:r>
                        <a:rPr lang="hu-HU" sz="1400" b="1" u="none" strike="noStrike" dirty="0" err="1">
                          <a:effectLst/>
                        </a:rPr>
                        <a:t>nap</a:t>
                      </a:r>
                      <a:r>
                        <a:rPr lang="hu-HU" sz="1400" b="1" u="none" strike="noStrike" dirty="0">
                          <a:effectLst/>
                        </a:rPr>
                        <a:t>+utazási nap)*kiutazó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Átlag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(összes nap / kiutazók)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Szabályok szerint igényelhető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7 200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18 480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7 000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21,58333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45 304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28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5 040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26 824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9 800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616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720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3 752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7 644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Diák rövid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360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3 892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CR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8 100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36 270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15 750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990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36 270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CR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1 080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10 236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132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r>
                        <a:rPr lang="hu-HU" sz="1100" u="none" strike="noStrike" dirty="0" smtClean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 smtClean="0">
                          <a:effectLst/>
                        </a:rPr>
                        <a:t>10 236</a:t>
                      </a:r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029766" y="3054699"/>
            <a:ext cx="552659" cy="780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3768968" y="3175278"/>
            <a:ext cx="1154723" cy="2682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3768969" y="3557116"/>
            <a:ext cx="1154722" cy="2783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5014127" y="3175277"/>
            <a:ext cx="361741" cy="6601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9709448" y="3175276"/>
            <a:ext cx="399194" cy="6601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3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7DA45C9-8145-48DE-BADB-013AE2A4A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6"/>
          <a:stretch/>
        </p:blipFill>
        <p:spPr>
          <a:xfrm>
            <a:off x="0" y="0"/>
            <a:ext cx="12192000" cy="648652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FDBF390-F107-40D7-8DBC-05C8C946923F}"/>
              </a:ext>
            </a:extLst>
          </p:cNvPr>
          <p:cNvSpPr txBox="1"/>
          <p:nvPr/>
        </p:nvSpPr>
        <p:spPr>
          <a:xfrm>
            <a:off x="5276850" y="723900"/>
            <a:ext cx="421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Szakképzési tanulók rövid távú mobilitása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BD642C0-1D4B-454F-B6E1-45ABB66132A9}"/>
              </a:ext>
            </a:extLst>
          </p:cNvPr>
          <p:cNvSpPr/>
          <p:nvPr/>
        </p:nvSpPr>
        <p:spPr>
          <a:xfrm>
            <a:off x="5267325" y="695325"/>
            <a:ext cx="4024721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2784021" y="5396593"/>
            <a:ext cx="8850086" cy="498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7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2DFD57C-D8D2-42C3-BD5A-73F040410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C8A831D8-B839-4F8E-BBDA-5C2A42319F0C}"/>
              </a:ext>
            </a:extLst>
          </p:cNvPr>
          <p:cNvSpPr/>
          <p:nvPr/>
        </p:nvSpPr>
        <p:spPr>
          <a:xfrm>
            <a:off x="2609850" y="828675"/>
            <a:ext cx="3486150" cy="7239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2686050" y="5274129"/>
            <a:ext cx="9070521" cy="5633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2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240971"/>
            <a:ext cx="12192000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endParaRPr lang="hu-HU" sz="3000" dirty="0">
              <a:solidFill>
                <a:srgbClr val="04617B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2" y="1853293"/>
          <a:ext cx="12191996" cy="333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3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50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2112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Mobilitási tevékenység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Ország-csoport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Távolsági sáv</a:t>
                      </a:r>
                      <a:r>
                        <a:rPr lang="hu-HU" sz="1400" b="1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Utazási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Résztvevő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Kísérő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Utazási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Egyéni támogatás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2018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Szervezési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Összes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</a:t>
                      </a:r>
                      <a:r>
                        <a:rPr lang="hu-HU" sz="1400" b="1" u="none" strike="noStrike" dirty="0" err="1">
                          <a:effectLst/>
                        </a:rPr>
                        <a:t>nap</a:t>
                      </a:r>
                      <a:r>
                        <a:rPr lang="hu-HU" sz="1400" b="1" u="none" strike="noStrike" dirty="0">
                          <a:effectLst/>
                        </a:rPr>
                        <a:t>+utazási nap)*kiutazó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Átlag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(összes nap / kiutazók)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Szabályok szerint igényelhető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7 200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18 480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7 000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21,58333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45 304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28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5 040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26 824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9 800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616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720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3 752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7 644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Diák rövid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360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3 892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CR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8 100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36 270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15 750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990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36 270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CR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1 080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10 236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132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r>
                        <a:rPr lang="hu-HU" sz="1100" u="none" strike="noStrike" dirty="0" smtClean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 smtClean="0">
                          <a:effectLst/>
                        </a:rPr>
                        <a:t>10 236</a:t>
                      </a:r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018349" y="3835417"/>
            <a:ext cx="552659" cy="780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3768968" y="3957522"/>
            <a:ext cx="1154723" cy="2682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3768968" y="4301588"/>
            <a:ext cx="1154722" cy="2783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5516545" y="3919750"/>
            <a:ext cx="361741" cy="6601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9722237" y="3919750"/>
            <a:ext cx="399194" cy="6601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7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36B41D5-B9AD-499B-8CC3-32C0B9911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4"/>
          <a:stretch/>
        </p:blipFill>
        <p:spPr>
          <a:xfrm>
            <a:off x="0" y="0"/>
            <a:ext cx="12192000" cy="6467475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E68F99D9-9428-4A44-88BA-12F956680F25}"/>
              </a:ext>
            </a:extLst>
          </p:cNvPr>
          <p:cNvCxnSpPr/>
          <p:nvPr/>
        </p:nvCxnSpPr>
        <p:spPr>
          <a:xfrm>
            <a:off x="6981825" y="1600200"/>
            <a:ext cx="266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7560128" y="4352735"/>
            <a:ext cx="3755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</a:t>
            </a:r>
            <a:endParaRPr lang="hu-HU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638064" y="4380767"/>
            <a:ext cx="10858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7,920.00 EUR</a:t>
            </a:r>
            <a:endParaRPr lang="hu-HU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4451249" y="4300733"/>
            <a:ext cx="3577384" cy="341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240971"/>
            <a:ext cx="12192000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endParaRPr lang="hu-HU" sz="3000" dirty="0">
              <a:solidFill>
                <a:srgbClr val="04617B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2" y="1853293"/>
          <a:ext cx="12191996" cy="333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3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50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2112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Mobilitási tevékenység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Ország-csoport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Távolsági sáv</a:t>
                      </a:r>
                      <a:r>
                        <a:rPr lang="hu-HU" sz="1400" b="1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Utazási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Résztvevő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Kísérő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Utazási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Egyéni támogatás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2018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Szervezési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Összes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</a:t>
                      </a:r>
                      <a:r>
                        <a:rPr lang="hu-HU" sz="1400" b="1" u="none" strike="noStrike" dirty="0" err="1">
                          <a:effectLst/>
                        </a:rPr>
                        <a:t>nap</a:t>
                      </a:r>
                      <a:r>
                        <a:rPr lang="hu-HU" sz="1400" b="1" u="none" strike="noStrike" dirty="0">
                          <a:effectLst/>
                        </a:rPr>
                        <a:t>+utazási nap)*kiutazó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Átlag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(összes nap / kiutazók)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Szabályok szerint igényelhető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7 200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18 480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7 000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21,58333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45 304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28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5 040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26 824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9 800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616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720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3 752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7 644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Diák rövid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360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3 892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CR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8 100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36 270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15 750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990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36 270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CR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1 080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10 236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132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r>
                        <a:rPr lang="hu-HU" sz="1100" u="none" strike="noStrike" dirty="0" smtClean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 smtClean="0">
                          <a:effectLst/>
                        </a:rPr>
                        <a:t>10 236</a:t>
                      </a:r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612571" y="3135086"/>
            <a:ext cx="1156397" cy="341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614245" y="3898231"/>
            <a:ext cx="1154723" cy="3220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4919124" y="3135086"/>
            <a:ext cx="406501" cy="341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5463410" y="3878663"/>
            <a:ext cx="406501" cy="341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64661" y="4736124"/>
            <a:ext cx="574015" cy="5056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14326" y="4759219"/>
            <a:ext cx="487394" cy="4617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3571" y="2646384"/>
            <a:ext cx="833206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4320"/>
              </a:lnSpc>
            </a:pPr>
            <a:r>
              <a:rPr lang="hu-HU" sz="4500" spc="450" dirty="0">
                <a:solidFill>
                  <a:srgbClr val="1E365C"/>
                </a:solidFill>
                <a:latin typeface="Sifonn"/>
              </a:rPr>
              <a:t>Regisztrációs útmutató</a:t>
            </a:r>
            <a:endParaRPr lang="en-US" sz="4500" spc="450" dirty="0">
              <a:solidFill>
                <a:srgbClr val="1E365C"/>
              </a:solidFill>
              <a:latin typeface="Sifonn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977119" y="3876705"/>
            <a:ext cx="6044973" cy="102993"/>
            <a:chOff x="0" y="0"/>
            <a:chExt cx="8514861" cy="162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14861" cy="1625600"/>
            </a:xfrm>
            <a:custGeom>
              <a:avLst/>
              <a:gdLst/>
              <a:ahLst/>
              <a:cxnLst/>
              <a:rect l="l" t="t" r="r" b="b"/>
              <a:pathLst>
                <a:path w="8514861" h="1625600">
                  <a:moveTo>
                    <a:pt x="0" y="0"/>
                  </a:moveTo>
                  <a:lnTo>
                    <a:pt x="8514861" y="0"/>
                  </a:lnTo>
                  <a:lnTo>
                    <a:pt x="8514861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18636" y="4758121"/>
            <a:ext cx="454577" cy="4545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2943" y="4711250"/>
            <a:ext cx="345820" cy="51405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26371">
            <a:off x="6189242" y="4686970"/>
            <a:ext cx="541874" cy="50979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80209" y="4656983"/>
            <a:ext cx="476047" cy="5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/>
          <a:srcRect l="26042" t="12324" r="1174" b="10908"/>
          <a:stretch/>
        </p:blipFill>
        <p:spPr>
          <a:xfrm>
            <a:off x="0" y="0"/>
            <a:ext cx="11565082" cy="6861406"/>
          </a:xfrm>
          <a:prstGeom prst="rect">
            <a:avLst/>
          </a:prstGeom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E68F99D9-9428-4A44-88BA-12F956680F25}"/>
              </a:ext>
            </a:extLst>
          </p:cNvPr>
          <p:cNvCxnSpPr/>
          <p:nvPr/>
        </p:nvCxnSpPr>
        <p:spPr>
          <a:xfrm flipV="1">
            <a:off x="3937175" y="4612193"/>
            <a:ext cx="6442772" cy="2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290853" y="1964452"/>
            <a:ext cx="3577384" cy="607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E68F99D9-9428-4A44-88BA-12F956680F25}"/>
              </a:ext>
            </a:extLst>
          </p:cNvPr>
          <p:cNvCxnSpPr/>
          <p:nvPr/>
        </p:nvCxnSpPr>
        <p:spPr>
          <a:xfrm>
            <a:off x="8470760" y="2893925"/>
            <a:ext cx="2793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E68F99D9-9428-4A44-88BA-12F956680F25}"/>
              </a:ext>
            </a:extLst>
          </p:cNvPr>
          <p:cNvCxnSpPr/>
          <p:nvPr/>
        </p:nvCxnSpPr>
        <p:spPr>
          <a:xfrm flipV="1">
            <a:off x="2290853" y="3044651"/>
            <a:ext cx="1646322" cy="10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Tanácsok a pályázat tartalmához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r>
              <a:rPr lang="hu-HU" sz="3200" dirty="0" smtClean="0"/>
              <a:t>Partner OID megadása nem kötelező, de ajánlott</a:t>
            </a:r>
          </a:p>
          <a:p>
            <a:r>
              <a:rPr lang="hu-HU" sz="3200" dirty="0" smtClean="0"/>
              <a:t>Mellékletként munkaprogramok csatolása</a:t>
            </a:r>
          </a:p>
          <a:p>
            <a:r>
              <a:rPr lang="hu-HU" sz="3200" dirty="0" smtClean="0"/>
              <a:t>Megfogalmazni </a:t>
            </a:r>
            <a:r>
              <a:rPr lang="hu-HU" dirty="0"/>
              <a:t>a korábbi projektekhez képest </a:t>
            </a:r>
            <a:r>
              <a:rPr lang="hu-HU" dirty="0" smtClean="0"/>
              <a:t>történt változásokat (új partner, új célország, új szakma, </a:t>
            </a:r>
            <a:r>
              <a:rPr lang="hu-HU" dirty="0"/>
              <a:t>szakmai </a:t>
            </a:r>
            <a:r>
              <a:rPr lang="hu-HU" dirty="0" smtClean="0"/>
              <a:t>újítások, stratégiában </a:t>
            </a:r>
            <a:r>
              <a:rPr lang="hu-HU" dirty="0"/>
              <a:t>történt </a:t>
            </a:r>
            <a:r>
              <a:rPr lang="hu-HU" dirty="0" smtClean="0"/>
              <a:t>változás)</a:t>
            </a:r>
          </a:p>
          <a:p>
            <a:r>
              <a:rPr lang="hu-HU" sz="3200" dirty="0" smtClean="0"/>
              <a:t>Szakképzésben támogatható tevékenységre, célországra pályázzanak!</a:t>
            </a:r>
          </a:p>
          <a:p>
            <a:r>
              <a:rPr lang="hu-HU" sz="3200" dirty="0" smtClean="0"/>
              <a:t>OLS helyes igénylése, felhasználása</a:t>
            </a:r>
          </a:p>
          <a:p>
            <a:r>
              <a:rPr lang="hu-HU" sz="3200" dirty="0" err="1" smtClean="0"/>
              <a:t>Segédexcel</a:t>
            </a:r>
            <a:r>
              <a:rPr lang="hu-HU" sz="3200" dirty="0" smtClean="0"/>
              <a:t> használata ajánlott (különösen nagy projektek esetén)</a:t>
            </a:r>
          </a:p>
          <a:p>
            <a:r>
              <a:rPr lang="hu-HU" sz="3200" dirty="0" smtClean="0"/>
              <a:t>Pályázati kalauz használata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8417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Erasmus+ szakképzési mobilitási pályázatokkal foglalkozó kollégák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38129"/>
            <a:ext cx="10515600" cy="3453641"/>
          </a:xfrm>
        </p:spPr>
        <p:txBody>
          <a:bodyPr/>
          <a:lstStyle/>
          <a:p>
            <a:r>
              <a:rPr lang="hu-HU" dirty="0"/>
              <a:t>Mátyus </a:t>
            </a:r>
            <a:r>
              <a:rPr lang="hu-HU" dirty="0" smtClean="0"/>
              <a:t>Edina </a:t>
            </a:r>
            <a:r>
              <a:rPr lang="hu-HU" dirty="0"/>
              <a:t>(</a:t>
            </a:r>
            <a:r>
              <a:rPr lang="hu-HU" dirty="0" err="1"/>
              <a:t>edina.matyus</a:t>
            </a:r>
            <a:r>
              <a:rPr lang="hu-HU" dirty="0"/>
              <a:t>{kukac}tpf.hu</a:t>
            </a:r>
            <a:r>
              <a:rPr lang="hu-HU" dirty="0" smtClean="0"/>
              <a:t>)</a:t>
            </a:r>
          </a:p>
          <a:p>
            <a:r>
              <a:rPr lang="hu-HU" dirty="0" smtClean="0"/>
              <a:t>Nagy-Sinkó </a:t>
            </a:r>
            <a:r>
              <a:rPr lang="hu-HU" dirty="0"/>
              <a:t>Zsófia (</a:t>
            </a:r>
            <a:r>
              <a:rPr lang="hu-HU" dirty="0" err="1"/>
              <a:t>zsofia.sinko</a:t>
            </a:r>
            <a:r>
              <a:rPr lang="hu-HU" dirty="0"/>
              <a:t>{kukac}tpf.hu</a:t>
            </a:r>
            <a:r>
              <a:rPr lang="hu-HU" dirty="0" smtClean="0"/>
              <a:t>)</a:t>
            </a:r>
          </a:p>
          <a:p>
            <a:r>
              <a:rPr lang="hu-HU" dirty="0" smtClean="0"/>
              <a:t>Pásztor </a:t>
            </a:r>
            <a:r>
              <a:rPr lang="hu-HU" dirty="0"/>
              <a:t>Natália (</a:t>
            </a:r>
            <a:r>
              <a:rPr lang="hu-HU" dirty="0" err="1"/>
              <a:t>natalia.pasztor</a:t>
            </a:r>
            <a:r>
              <a:rPr lang="hu-HU" dirty="0"/>
              <a:t>{kukac}tpf.hu</a:t>
            </a:r>
            <a:r>
              <a:rPr lang="hu-HU" dirty="0" smtClean="0"/>
              <a:t>)</a:t>
            </a:r>
          </a:p>
          <a:p>
            <a:r>
              <a:rPr lang="hu-HU" dirty="0" smtClean="0"/>
              <a:t>Takács </a:t>
            </a:r>
            <a:r>
              <a:rPr lang="hu-HU" dirty="0"/>
              <a:t>Tímea (</a:t>
            </a:r>
            <a:r>
              <a:rPr lang="hu-HU" dirty="0" err="1"/>
              <a:t>t.takacs</a:t>
            </a:r>
            <a:r>
              <a:rPr lang="hu-HU" dirty="0"/>
              <a:t>{kukac}tpf.hu)</a:t>
            </a:r>
          </a:p>
        </p:txBody>
      </p:sp>
    </p:spTree>
    <p:extLst>
      <p:ext uri="{BB962C8B-B14F-4D97-AF65-F5344CB8AC3E}">
        <p14:creationId xmlns:p14="http://schemas.microsoft.com/office/powerpoint/2010/main" val="15095010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8956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103451"/>
            <a:ext cx="10515600" cy="3850308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Köszönöm a figyelmet!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4953759"/>
            <a:ext cx="10515600" cy="72527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511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64661" y="4736124"/>
            <a:ext cx="574015" cy="5056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14326" y="4759219"/>
            <a:ext cx="487394" cy="4617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09969" y="1143000"/>
            <a:ext cx="833206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4320"/>
              </a:lnSpc>
            </a:pPr>
            <a:r>
              <a:rPr lang="hu-HU" sz="4500" spc="450" dirty="0">
                <a:solidFill>
                  <a:srgbClr val="1E365C"/>
                </a:solidFill>
                <a:latin typeface="Sifonn"/>
              </a:rPr>
              <a:t>Szervezetek Regisztrációs felülete</a:t>
            </a:r>
            <a:endParaRPr lang="en-US" sz="4500" spc="450" dirty="0">
              <a:solidFill>
                <a:srgbClr val="1E365C"/>
              </a:solidFill>
              <a:latin typeface="Sifonn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977119" y="3876705"/>
            <a:ext cx="6044973" cy="102993"/>
            <a:chOff x="0" y="0"/>
            <a:chExt cx="8514861" cy="162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14861" cy="1625600"/>
            </a:xfrm>
            <a:custGeom>
              <a:avLst/>
              <a:gdLst/>
              <a:ahLst/>
              <a:cxnLst/>
              <a:rect l="l" t="t" r="r" b="b"/>
              <a:pathLst>
                <a:path w="8514861" h="1625600">
                  <a:moveTo>
                    <a:pt x="0" y="0"/>
                  </a:moveTo>
                  <a:lnTo>
                    <a:pt x="8514861" y="0"/>
                  </a:lnTo>
                  <a:lnTo>
                    <a:pt x="8514861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1E365C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18636" y="4758121"/>
            <a:ext cx="454577" cy="4545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2943" y="4711250"/>
            <a:ext cx="345820" cy="5140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55120" y="4192650"/>
            <a:ext cx="882870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1981"/>
              </a:lnSpc>
            </a:pPr>
            <a:r>
              <a:rPr lang="en-US" sz="1415" spc="523" dirty="0">
                <a:solidFill>
                  <a:srgbClr val="1E365C"/>
                </a:solidFill>
                <a:latin typeface="Montserrat Classic"/>
              </a:rPr>
              <a:t>REGISZTRÁCIÓS ÚTMUTATÓ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26371">
            <a:off x="6189242" y="4686970"/>
            <a:ext cx="541874" cy="50979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80209" y="4656983"/>
            <a:ext cx="476047" cy="571341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1833571" y="2694367"/>
            <a:ext cx="833206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4320"/>
              </a:lnSpc>
            </a:pPr>
            <a:r>
              <a:rPr lang="en-US" sz="2250" spc="450" dirty="0">
                <a:solidFill>
                  <a:srgbClr val="1E365C"/>
                </a:solidFill>
                <a:latin typeface="Sifonn"/>
              </a:rPr>
              <a:t>ORGANISATION REGISTRATION SYSTEM (ORS)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535023" y="6367429"/>
            <a:ext cx="7715250" cy="35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7250"/>
            <a:r>
              <a:rPr lang="hu-HU" sz="1688" dirty="0">
                <a:solidFill>
                  <a:prstClr val="black"/>
                </a:solidFill>
                <a:latin typeface="Calibri"/>
                <a:hlinkClick r:id="rId9"/>
              </a:rPr>
              <a:t>https://webgate.ec.europa.eu/erasmus-esc/organisation-registration/screen/home</a:t>
            </a:r>
            <a:endParaRPr lang="hu-HU" sz="1688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67175" y="378244"/>
            <a:ext cx="9112500" cy="155765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</p:grpSp>
      <p:graphicFrame>
        <p:nvGraphicFramePr>
          <p:cNvPr id="25" name="Diagram 24"/>
          <p:cNvGraphicFramePr/>
          <p:nvPr>
            <p:extLst/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Kép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12" y="1357312"/>
            <a:ext cx="2268141" cy="2268141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2197411" y="1857375"/>
            <a:ext cx="1521152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/>
            <a:r>
              <a:rPr lang="hu-HU" sz="1688" b="1" dirty="0">
                <a:solidFill>
                  <a:prstClr val="black"/>
                </a:solidFill>
                <a:latin typeface="Calibri"/>
              </a:rPr>
              <a:t>Decentralizált:</a:t>
            </a:r>
            <a:r>
              <a:rPr lang="hu-HU" sz="1688" dirty="0">
                <a:solidFill>
                  <a:prstClr val="black"/>
                </a:solidFill>
                <a:latin typeface="Calibri"/>
              </a:rPr>
              <a:t> Nemzeti Iroda által koordinált</a:t>
            </a:r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722" y="1428750"/>
            <a:ext cx="2268141" cy="2268141"/>
          </a:xfrm>
          <a:prstGeom prst="rect">
            <a:avLst/>
          </a:prstGeom>
        </p:spPr>
      </p:pic>
      <p:sp>
        <p:nvSpPr>
          <p:cNvPr id="38" name="Szövegdoboz 37"/>
          <p:cNvSpPr txBox="1"/>
          <p:nvPr/>
        </p:nvSpPr>
        <p:spPr>
          <a:xfrm>
            <a:off x="8526281" y="1727531"/>
            <a:ext cx="1624668" cy="113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/>
            <a:r>
              <a:rPr lang="hu-HU" sz="1688" b="1" dirty="0">
                <a:solidFill>
                  <a:prstClr val="black"/>
                </a:solidFill>
                <a:latin typeface="Calibri"/>
              </a:rPr>
              <a:t>Centralizált:</a:t>
            </a:r>
            <a:r>
              <a:rPr lang="hu-HU" sz="1688" dirty="0">
                <a:solidFill>
                  <a:prstClr val="black"/>
                </a:solidFill>
                <a:latin typeface="Calibri"/>
              </a:rPr>
              <a:t> Közvetlenül a Bizottságnak küldött (EACEA)</a:t>
            </a:r>
          </a:p>
        </p:txBody>
      </p:sp>
    </p:spTree>
    <p:extLst>
      <p:ext uri="{BB962C8B-B14F-4D97-AF65-F5344CB8AC3E}">
        <p14:creationId xmlns:p14="http://schemas.microsoft.com/office/powerpoint/2010/main" val="3884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66813" y="357188"/>
            <a:ext cx="9735024" cy="166405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EFFF2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749804" y="928688"/>
            <a:ext cx="6718277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5546"/>
              </a:lnSpc>
            </a:pPr>
            <a:r>
              <a:rPr lang="hu-HU" sz="3962" b="1" dirty="0">
                <a:solidFill>
                  <a:srgbClr val="242D3C"/>
                </a:solidFill>
                <a:latin typeface="Aleo"/>
              </a:rPr>
              <a:t>Regisztrációs tudnivalók</a:t>
            </a:r>
            <a:endParaRPr lang="en-US" sz="3962" b="1" dirty="0">
              <a:solidFill>
                <a:srgbClr val="242D3C"/>
              </a:solidFill>
              <a:latin typeface="Aleo"/>
            </a:endParaRPr>
          </a:p>
        </p:txBody>
      </p:sp>
      <p:graphicFrame>
        <p:nvGraphicFramePr>
          <p:cNvPr id="25" name="Táblázat 24"/>
          <p:cNvGraphicFramePr>
            <a:graphicFrameLocks noGrp="1"/>
          </p:cNvGraphicFramePr>
          <p:nvPr>
            <p:extLst/>
          </p:nvPr>
        </p:nvGraphicFramePr>
        <p:xfrm>
          <a:off x="2210082" y="2143125"/>
          <a:ext cx="7571061" cy="36023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85530">
                  <a:extLst>
                    <a:ext uri="{9D8B030D-6E8A-4147-A177-3AD203B41FA5}">
                      <a16:colId xmlns:a16="http://schemas.microsoft.com/office/drawing/2014/main" val="2633272913"/>
                    </a:ext>
                  </a:extLst>
                </a:gridCol>
                <a:gridCol w="3785530">
                  <a:extLst>
                    <a:ext uri="{9D8B030D-6E8A-4147-A177-3AD203B41FA5}">
                      <a16:colId xmlns:a16="http://schemas.microsoft.com/office/drawing/2014/main" val="3232267811"/>
                    </a:ext>
                  </a:extLst>
                </a:gridCol>
              </a:tblGrid>
              <a:tr h="464434">
                <a:tc gridSpan="2"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Pályázat benyújtása </a:t>
                      </a:r>
                      <a:r>
                        <a:rPr lang="hu-HU" sz="1600" dirty="0" smtClean="0">
                          <a:sym typeface="Wingdings 3" panose="05040102010807070707" pitchFamily="18" charset="2"/>
                        </a:rPr>
                        <a:t></a:t>
                      </a:r>
                      <a:r>
                        <a:rPr lang="hu-HU" sz="1600" dirty="0" smtClean="0"/>
                        <a:t> előzetes regisztráció</a:t>
                      </a:r>
                      <a:endParaRPr lang="hu-HU" sz="1600" dirty="0"/>
                    </a:p>
                  </a:txBody>
                  <a:tcPr marL="85725" marR="85725" marT="42863" marB="42863"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664658"/>
                  </a:ext>
                </a:extLst>
              </a:tr>
              <a:tr h="1050369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Mikor?</a:t>
                      </a:r>
                      <a:endParaRPr lang="hu-HU" sz="1600" dirty="0"/>
                    </a:p>
                  </a:txBody>
                  <a:tcPr marL="85725" marR="85725" marT="42863" marB="4286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A pályázati</a:t>
                      </a:r>
                      <a:r>
                        <a:rPr lang="hu-HU" sz="1600" baseline="0" dirty="0" smtClean="0"/>
                        <a:t> űrlap kitöltése előtt (adatok OID azonosító alapján)</a:t>
                      </a:r>
                    </a:p>
                    <a:p>
                      <a:pPr algn="l"/>
                      <a:endParaRPr lang="hu-HU" sz="1600" dirty="0"/>
                    </a:p>
                  </a:txBody>
                  <a:tcPr marL="85725" marR="85725" marT="42863" marB="42863" anchor="ctr"/>
                </a:tc>
                <a:extLst>
                  <a:ext uri="{0D108BD9-81ED-4DB2-BD59-A6C34878D82A}">
                    <a16:rowId xmlns:a16="http://schemas.microsoft.com/office/drawing/2014/main" val="917563993"/>
                  </a:ext>
                </a:extLst>
              </a:tr>
              <a:tr h="568047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Kinek?</a:t>
                      </a:r>
                      <a:endParaRPr lang="hu-HU" sz="1600" dirty="0"/>
                    </a:p>
                  </a:txBody>
                  <a:tcPr marL="85725" marR="85725" marT="42863" marB="4286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Küldő</a:t>
                      </a:r>
                      <a:r>
                        <a:rPr lang="hu-HU" sz="1600" baseline="0" dirty="0" smtClean="0"/>
                        <a:t> szervezet/intézmény és konzorciumi partnerek</a:t>
                      </a:r>
                      <a:endParaRPr lang="hu-HU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85725" marR="85725" marT="42863" marB="42863" anchor="ctr"/>
                </a:tc>
                <a:extLst>
                  <a:ext uri="{0D108BD9-81ED-4DB2-BD59-A6C34878D82A}">
                    <a16:rowId xmlns:a16="http://schemas.microsoft.com/office/drawing/2014/main" val="1678764785"/>
                  </a:ext>
                </a:extLst>
              </a:tr>
              <a:tr h="1423383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Ki végezheti el?</a:t>
                      </a:r>
                      <a:endParaRPr lang="hu-HU" sz="1600" dirty="0"/>
                    </a:p>
                  </a:txBody>
                  <a:tcPr marL="85725" marR="85725" marT="42863" marB="4286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A</a:t>
                      </a:r>
                      <a:r>
                        <a:rPr lang="hu-HU" sz="1600" baseline="0" dirty="0" smtClean="0"/>
                        <a:t> szervezet/intézmény munkatársa</a:t>
                      </a:r>
                    </a:p>
                    <a:p>
                      <a:pPr algn="l"/>
                      <a:endParaRPr lang="hu-HU" sz="1600" dirty="0" smtClean="0"/>
                    </a:p>
                    <a:p>
                      <a:pPr algn="l"/>
                      <a:r>
                        <a:rPr lang="hu-HU" sz="1600" dirty="0" smtClean="0"/>
                        <a:t>(Kapcsolattartóként is a szerve</a:t>
                      </a:r>
                      <a:r>
                        <a:rPr lang="hu-HU" sz="1600" b="0" dirty="0" smtClean="0"/>
                        <a:t>zet/intézmény munkatársát kell megjelölni)</a:t>
                      </a:r>
                      <a:endParaRPr lang="hu-HU" sz="1600" dirty="0"/>
                    </a:p>
                  </a:txBody>
                  <a:tcPr marL="85725" marR="85725" marT="42863" marB="42863" anchor="ctr"/>
                </a:tc>
                <a:extLst>
                  <a:ext uri="{0D108BD9-81ED-4DB2-BD59-A6C34878D82A}">
                    <a16:rowId xmlns:a16="http://schemas.microsoft.com/office/drawing/2014/main" val="296403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7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2295</Words>
  <Application>Microsoft Office PowerPoint</Application>
  <PresentationFormat>Szélesvásznú</PresentationFormat>
  <Paragraphs>658</Paragraphs>
  <Slides>63</Slides>
  <Notes>37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63</vt:i4>
      </vt:variant>
    </vt:vector>
  </HeadingPairs>
  <TitlesOfParts>
    <vt:vector size="79" baseType="lpstr">
      <vt:lpstr>Aleo</vt:lpstr>
      <vt:lpstr>Arial</vt:lpstr>
      <vt:lpstr>Arial Unicode MS</vt:lpstr>
      <vt:lpstr>Calibri</vt:lpstr>
      <vt:lpstr>Calibri Light</vt:lpstr>
      <vt:lpstr>Constantia</vt:lpstr>
      <vt:lpstr>Mongolian Baiti</vt:lpstr>
      <vt:lpstr>Montserrat Classic</vt:lpstr>
      <vt:lpstr>Montserrat Light</vt:lpstr>
      <vt:lpstr>Raleway</vt:lpstr>
      <vt:lpstr>Sifonn</vt:lpstr>
      <vt:lpstr>Wingdings 2</vt:lpstr>
      <vt:lpstr>Wingdings 3</vt:lpstr>
      <vt:lpstr>Office-téma</vt:lpstr>
      <vt:lpstr>Áramlás</vt:lpstr>
      <vt:lpstr>Office Theme</vt:lpstr>
      <vt:lpstr>A 2020-as pályázati kör tudnivalói</vt:lpstr>
      <vt:lpstr>Általános tudnivalók 1.</vt:lpstr>
      <vt:lpstr>PowerPoint-bemutató</vt:lpstr>
      <vt:lpstr>Általános tudnivalók 3.</vt:lpstr>
      <vt:lpstr>Segédanyagok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pályázati űrlap bemutatása </vt:lpstr>
      <vt:lpstr>Általános jellemzők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Tartalom</vt:lpstr>
      <vt:lpstr>Tartalom</vt:lpstr>
      <vt:lpstr>Költségvetés – támogatás igénylése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Tanácsok a pályázat tartalmához</vt:lpstr>
      <vt:lpstr>Erasmus+ szakképzési mobilitási pályázatokkal foglalkozó kollégák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Mátyus Norbert</dc:creator>
  <cp:lastModifiedBy>Pásztor Natália</cp:lastModifiedBy>
  <cp:revision>132</cp:revision>
  <cp:lastPrinted>2018-11-20T08:53:33Z</cp:lastPrinted>
  <dcterms:created xsi:type="dcterms:W3CDTF">2018-11-19T22:02:28Z</dcterms:created>
  <dcterms:modified xsi:type="dcterms:W3CDTF">2020-01-10T08:52:15Z</dcterms:modified>
</cp:coreProperties>
</file>