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1" r:id="rId3"/>
    <p:sldId id="259" r:id="rId4"/>
    <p:sldId id="296" r:id="rId5"/>
    <p:sldId id="261" r:id="rId6"/>
    <p:sldId id="303" r:id="rId7"/>
    <p:sldId id="262" r:id="rId8"/>
    <p:sldId id="264" r:id="rId9"/>
    <p:sldId id="266" r:id="rId10"/>
    <p:sldId id="268" r:id="rId11"/>
    <p:sldId id="270" r:id="rId12"/>
    <p:sldId id="272" r:id="rId13"/>
    <p:sldId id="274" r:id="rId14"/>
    <p:sldId id="302" r:id="rId15"/>
    <p:sldId id="300" r:id="rId16"/>
    <p:sldId id="297" r:id="rId17"/>
    <p:sldId id="278" r:id="rId18"/>
    <p:sldId id="280" r:id="rId19"/>
    <p:sldId id="282" r:id="rId20"/>
    <p:sldId id="284" r:id="rId21"/>
    <p:sldId id="286" r:id="rId22"/>
    <p:sldId id="288" r:id="rId23"/>
    <p:sldId id="292" r:id="rId24"/>
    <p:sldId id="294" r:id="rId25"/>
    <p:sldId id="295" r:id="rId26"/>
    <p:sldId id="298" r:id="rId27"/>
    <p:sldId id="299" r:id="rId28"/>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AD268400-C8FC-448B-8029-A8A597E1AD4C}" type="datetimeFigureOut">
              <a:rPr lang="hu-HU" smtClean="0"/>
              <a:pPr/>
              <a:t>2014.08.21.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906461F-3BDA-4373-B82C-B5BF9088BB94}"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68400-C8FC-448B-8029-A8A597E1AD4C}" type="datetimeFigureOut">
              <a:rPr lang="hu-HU" smtClean="0"/>
              <a:pPr/>
              <a:t>2014.08.21.</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6461F-3BDA-4373-B82C-B5BF9088BB94}"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uzletresz.h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uzletresz.h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uzletresz.h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a:bodyPr>
          <a:lstStyle/>
          <a:p>
            <a:r>
              <a:rPr lang="hu-HU" sz="4000" b="1" dirty="0" smtClean="0"/>
              <a:t>Látni és látszani</a:t>
            </a:r>
            <a:r>
              <a:rPr lang="hu-HU" sz="2800" dirty="0" smtClean="0"/>
              <a:t/>
            </a:r>
            <a:br>
              <a:rPr lang="hu-HU" sz="2800" dirty="0" smtClean="0"/>
            </a:br>
            <a:r>
              <a:rPr lang="hu-HU" sz="2800" dirty="0" smtClean="0"/>
              <a:t>Érdekeset és fontosat, ráadásul </a:t>
            </a:r>
            <a:r>
              <a:rPr lang="hu-HU" sz="2800" dirty="0" smtClean="0"/>
              <a:t>szakszerűen? </a:t>
            </a:r>
            <a:endParaRPr lang="hu-HU" sz="2800" dirty="0"/>
          </a:p>
        </p:txBody>
      </p:sp>
      <p:sp>
        <p:nvSpPr>
          <p:cNvPr id="3" name="Alcím 2"/>
          <p:cNvSpPr>
            <a:spLocks noGrp="1"/>
          </p:cNvSpPr>
          <p:nvPr>
            <p:ph type="subTitle" idx="1"/>
          </p:nvPr>
        </p:nvSpPr>
        <p:spPr/>
        <p:txBody>
          <a:bodyPr/>
          <a:lstStyle/>
          <a:p>
            <a:pPr algn="r"/>
            <a:r>
              <a:rPr lang="hu-HU" dirty="0" smtClean="0">
                <a:solidFill>
                  <a:schemeClr val="tx1"/>
                </a:solidFill>
              </a:rPr>
              <a:t>Sajtókapcsolatok</a:t>
            </a:r>
          </a:p>
          <a:p>
            <a:pPr algn="r"/>
            <a:r>
              <a:rPr lang="hu-HU" sz="1800" dirty="0" smtClean="0"/>
              <a:t>Tempus, 2014. szeptember 10</a:t>
            </a:r>
            <a:r>
              <a:rPr lang="hu-HU" dirty="0" smtClean="0"/>
              <a:t>. </a:t>
            </a:r>
          </a:p>
          <a:p>
            <a:pPr algn="r"/>
            <a:r>
              <a:rPr lang="hu-HU" dirty="0" smtClean="0"/>
              <a:t> </a:t>
            </a:r>
            <a:r>
              <a:rPr lang="hu-HU" sz="1600" dirty="0" smtClean="0"/>
              <a:t>Sipos Júlia</a:t>
            </a:r>
          </a:p>
          <a:p>
            <a:endParaRPr lang="hu-H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rtlCol="0">
            <a:normAutofit fontScale="90000"/>
          </a:bodyPr>
          <a:lstStyle/>
          <a:p>
            <a:pPr eaLnBrk="1" fontAlgn="auto" hangingPunct="1">
              <a:spcAft>
                <a:spcPts val="0"/>
              </a:spcAft>
              <a:defRPr/>
            </a:pPr>
            <a:r>
              <a:rPr lang="hu-HU" dirty="0" smtClean="0"/>
              <a:t>Általános sajtó és médiaműfaj-csoportok </a:t>
            </a:r>
          </a:p>
        </p:txBody>
      </p:sp>
      <p:sp>
        <p:nvSpPr>
          <p:cNvPr id="9219" name="Tartalom helye 2"/>
          <p:cNvSpPr>
            <a:spLocks noGrp="1"/>
          </p:cNvSpPr>
          <p:nvPr>
            <p:ph idx="1"/>
          </p:nvPr>
        </p:nvSpPr>
        <p:spPr/>
        <p:txBody>
          <a:bodyPr/>
          <a:lstStyle/>
          <a:p>
            <a:pPr algn="ctr" eaLnBrk="1" hangingPunct="1">
              <a:buFont typeface="Arial" charset="0"/>
              <a:buNone/>
            </a:pPr>
            <a:r>
              <a:rPr lang="hu-HU" b="1" dirty="0" smtClean="0">
                <a:solidFill>
                  <a:srgbClr val="C00000"/>
                </a:solidFill>
              </a:rPr>
              <a:t>Járulékos</a:t>
            </a:r>
            <a:r>
              <a:rPr lang="hu-HU" dirty="0" smtClean="0"/>
              <a:t> műfajcsoport</a:t>
            </a:r>
          </a:p>
          <a:p>
            <a:pPr eaLnBrk="1" hangingPunct="1"/>
            <a:r>
              <a:rPr lang="hu-HU" dirty="0" smtClean="0"/>
              <a:t>Irodalom, művészet</a:t>
            </a:r>
          </a:p>
          <a:p>
            <a:pPr eaLnBrk="1" hangingPunct="1"/>
            <a:r>
              <a:rPr lang="hu-HU" dirty="0" smtClean="0"/>
              <a:t>Tudományos ismeretterjesztés</a:t>
            </a:r>
          </a:p>
          <a:p>
            <a:pPr eaLnBrk="1" hangingPunct="1"/>
            <a:r>
              <a:rPr lang="hu-HU" dirty="0" smtClean="0"/>
              <a:t>Gyakorlati műfajcsalád( életmód, divat tanácsadás,rejtvény, „</a:t>
            </a:r>
            <a:r>
              <a:rPr lang="hu-HU" dirty="0" err="1" smtClean="0"/>
              <a:t>gasztro</a:t>
            </a:r>
            <a:r>
              <a:rPr lang="hu-HU" dirty="0" smtClean="0"/>
              <a:t>” blokk,recept, konferálás, stb.)</a:t>
            </a:r>
          </a:p>
          <a:p>
            <a:pPr eaLnBrk="1" hangingPunct="1"/>
            <a:r>
              <a:rPr lang="hu-HU" dirty="0" smtClean="0"/>
              <a:t>Azonosító műfajok( főcím, </a:t>
            </a:r>
            <a:r>
              <a:rPr lang="hu-HU" dirty="0" err="1" smtClean="0"/>
              <a:t>logo</a:t>
            </a:r>
            <a:r>
              <a:rPr lang="hu-HU" dirty="0" smtClean="0"/>
              <a:t>,szignál)</a:t>
            </a:r>
          </a:p>
          <a:p>
            <a:pPr eaLnBrk="1" hangingPunct="1"/>
            <a:r>
              <a:rPr lang="hu-HU" dirty="0" smtClean="0"/>
              <a:t>Reklám, hirdetés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ím 1"/>
          <p:cNvSpPr>
            <a:spLocks noGrp="1"/>
          </p:cNvSpPr>
          <p:nvPr>
            <p:ph type="title"/>
          </p:nvPr>
        </p:nvSpPr>
        <p:spPr/>
        <p:txBody>
          <a:bodyPr>
            <a:normAutofit fontScale="90000"/>
          </a:bodyPr>
          <a:lstStyle/>
          <a:p>
            <a:r>
              <a:rPr lang="hu-HU" sz="3600" b="1" dirty="0" smtClean="0"/>
              <a:t>Ki hat kire?</a:t>
            </a:r>
            <a:br>
              <a:rPr lang="hu-HU" sz="3600" b="1" dirty="0" smtClean="0"/>
            </a:br>
            <a:r>
              <a:rPr lang="hu-HU" sz="3600" b="1" dirty="0" smtClean="0"/>
              <a:t>A</a:t>
            </a:r>
            <a:r>
              <a:rPr lang="hu-HU" sz="3600" b="1" dirty="0" smtClean="0">
                <a:solidFill>
                  <a:srgbClr val="7030A0"/>
                </a:solidFill>
              </a:rPr>
              <a:t> régi</a:t>
            </a:r>
            <a:r>
              <a:rPr lang="hu-HU" sz="3600" b="1" dirty="0" smtClean="0"/>
              <a:t> és </a:t>
            </a:r>
            <a:r>
              <a:rPr lang="hu-HU" sz="3600" b="1" dirty="0" smtClean="0">
                <a:solidFill>
                  <a:srgbClr val="FF3399"/>
                </a:solidFill>
              </a:rPr>
              <a:t>új</a:t>
            </a:r>
            <a:r>
              <a:rPr lang="hu-HU" sz="3600" b="1" dirty="0" smtClean="0"/>
              <a:t> média</a:t>
            </a:r>
          </a:p>
        </p:txBody>
      </p:sp>
      <p:sp>
        <p:nvSpPr>
          <p:cNvPr id="16387" name="Tartalom helye 2"/>
          <p:cNvSpPr>
            <a:spLocks noGrp="1"/>
          </p:cNvSpPr>
          <p:nvPr>
            <p:ph idx="1"/>
          </p:nvPr>
        </p:nvSpPr>
        <p:spPr/>
        <p:txBody>
          <a:bodyPr>
            <a:normAutofit fontScale="92500" lnSpcReduction="20000"/>
          </a:bodyPr>
          <a:lstStyle/>
          <a:p>
            <a:pPr>
              <a:buFont typeface="Arial" charset="0"/>
              <a:buNone/>
            </a:pPr>
            <a:r>
              <a:rPr lang="hu-HU" sz="2400" dirty="0" smtClean="0"/>
              <a:t>Gyorsuló tempó: a nyomtatott könyv 3 </a:t>
            </a:r>
            <a:r>
              <a:rPr lang="hu-HU" sz="2400" b="1" i="1" dirty="0" smtClean="0"/>
              <a:t>évszázad</a:t>
            </a:r>
            <a:r>
              <a:rPr lang="hu-HU" sz="2400" dirty="0" smtClean="0"/>
              <a:t> alatt hódította meg a Földet, a TV 3 </a:t>
            </a:r>
            <a:r>
              <a:rPr lang="hu-HU" sz="2400" b="1" i="1" dirty="0" smtClean="0"/>
              <a:t>évtized </a:t>
            </a:r>
            <a:r>
              <a:rPr lang="hu-HU" sz="2400" dirty="0" smtClean="0"/>
              <a:t>alatt.</a:t>
            </a:r>
          </a:p>
          <a:p>
            <a:pPr>
              <a:buFont typeface="Arial" charset="0"/>
              <a:buNone/>
            </a:pPr>
            <a:r>
              <a:rPr lang="hu-HU" sz="2400" dirty="0" smtClean="0"/>
              <a:t>Az új médium, az online világ megváltoztatta  a hírközlési gyakorlatot, a weben megszólaló civil újságírók nagyban befolyásolják a profi újságírók munkáját.</a:t>
            </a:r>
          </a:p>
          <a:p>
            <a:pPr algn="ctr">
              <a:buFont typeface="Arial" charset="0"/>
              <a:buNone/>
            </a:pPr>
            <a:r>
              <a:rPr lang="hu-HU" b="1" dirty="0" smtClean="0">
                <a:solidFill>
                  <a:srgbClr val="7030A0"/>
                </a:solidFill>
              </a:rPr>
              <a:t>Új fejlemény</a:t>
            </a:r>
          </a:p>
          <a:p>
            <a:pPr>
              <a:buNone/>
            </a:pPr>
            <a:r>
              <a:rPr lang="hu-HU" sz="2800" b="1" dirty="0" smtClean="0">
                <a:solidFill>
                  <a:srgbClr val="FF0000"/>
                </a:solidFill>
              </a:rPr>
              <a:t>Egyre kevesebb önálló tartalom. Tehát?</a:t>
            </a:r>
          </a:p>
          <a:p>
            <a:pPr>
              <a:buNone/>
            </a:pPr>
            <a:r>
              <a:rPr lang="hu-HU" sz="2800" b="1" dirty="0" smtClean="0">
                <a:solidFill>
                  <a:srgbClr val="FF0000"/>
                </a:solidFill>
              </a:rPr>
              <a:t> Van esélyünk!!! A titok:  a kreativitás!</a:t>
            </a:r>
          </a:p>
          <a:p>
            <a:pPr>
              <a:buNone/>
            </a:pPr>
            <a:r>
              <a:rPr lang="hu-HU" sz="2800" dirty="0" smtClean="0"/>
              <a:t> </a:t>
            </a:r>
            <a:r>
              <a:rPr lang="hu-HU" sz="2800" b="1" dirty="0" smtClean="0"/>
              <a:t>Az információ, a  hír értéke nő.</a:t>
            </a:r>
          </a:p>
          <a:p>
            <a:pPr>
              <a:buNone/>
            </a:pPr>
            <a:r>
              <a:rPr lang="hu-HU" sz="2800" dirty="0" smtClean="0"/>
              <a:t>„A hír nem az, ami megtörtént, hanem, ami éppen történik…”  </a:t>
            </a:r>
          </a:p>
          <a:p>
            <a:pPr>
              <a:buNone/>
            </a:pPr>
            <a:r>
              <a:rPr lang="hu-HU" sz="2800" dirty="0" smtClean="0"/>
              <a:t>„</a:t>
            </a:r>
            <a:r>
              <a:rPr lang="hu-HU" sz="2800" dirty="0" err="1" smtClean="0"/>
              <a:t>Infotaitement</a:t>
            </a:r>
            <a:r>
              <a:rPr lang="hu-HU" sz="2800" dirty="0" smtClean="0"/>
              <a:t>” megjelenése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ím 1"/>
          <p:cNvSpPr>
            <a:spLocks noGrp="1"/>
          </p:cNvSpPr>
          <p:nvPr>
            <p:ph type="title"/>
          </p:nvPr>
        </p:nvSpPr>
        <p:spPr/>
        <p:txBody>
          <a:bodyPr>
            <a:normAutofit/>
          </a:bodyPr>
          <a:lstStyle/>
          <a:p>
            <a:r>
              <a:rPr lang="hu-HU" b="1" dirty="0" smtClean="0">
                <a:solidFill>
                  <a:srgbClr val="FF0000"/>
                </a:solidFill>
              </a:rPr>
              <a:t>Egyre  gyorsabban…</a:t>
            </a:r>
            <a:br>
              <a:rPr lang="hu-HU" b="1" dirty="0" smtClean="0">
                <a:solidFill>
                  <a:srgbClr val="FF0000"/>
                </a:solidFill>
              </a:rPr>
            </a:br>
            <a:r>
              <a:rPr lang="hu-HU" sz="1800" b="1" dirty="0" smtClean="0">
                <a:solidFill>
                  <a:srgbClr val="FF0000"/>
                </a:solidFill>
              </a:rPr>
              <a:t>de pontosan!</a:t>
            </a:r>
            <a:endParaRPr lang="hu-HU" sz="1800" dirty="0" smtClean="0">
              <a:solidFill>
                <a:srgbClr val="FF0000"/>
              </a:solidFill>
            </a:endParaRPr>
          </a:p>
        </p:txBody>
      </p:sp>
      <p:sp>
        <p:nvSpPr>
          <p:cNvPr id="17411" name="Tartalom helye 2"/>
          <p:cNvSpPr>
            <a:spLocks noGrp="1"/>
          </p:cNvSpPr>
          <p:nvPr>
            <p:ph idx="1"/>
          </p:nvPr>
        </p:nvSpPr>
        <p:spPr/>
        <p:txBody>
          <a:bodyPr>
            <a:normAutofit fontScale="92500" lnSpcReduction="10000"/>
          </a:bodyPr>
          <a:lstStyle/>
          <a:p>
            <a:pPr>
              <a:buFont typeface="Wingdings" pitchFamily="2" charset="2"/>
              <a:buChar char="q"/>
            </a:pPr>
            <a:r>
              <a:rPr lang="hu-HU" sz="2400" b="1" dirty="0" smtClean="0">
                <a:solidFill>
                  <a:srgbClr val="7030A0"/>
                </a:solidFill>
              </a:rPr>
              <a:t>Rövidebb hírciklus- </a:t>
            </a:r>
            <a:r>
              <a:rPr lang="hu-HU" sz="2400" dirty="0" smtClean="0"/>
              <a:t>az első újságok még az előző hónapok történéseiről azután az elmúlt 24 óráról, utána 12 órás hírciklus volt, a rádió, TV óránként, ma: percről- percre. </a:t>
            </a:r>
          </a:p>
          <a:p>
            <a:pPr>
              <a:buFont typeface="Wingdings" pitchFamily="2" charset="2"/>
              <a:buChar char="q"/>
            </a:pPr>
            <a:r>
              <a:rPr lang="hu-HU" sz="2400" b="1" dirty="0" smtClean="0">
                <a:solidFill>
                  <a:srgbClr val="7030A0"/>
                </a:solidFill>
              </a:rPr>
              <a:t>Intenzívebb hírverseny- </a:t>
            </a:r>
            <a:r>
              <a:rPr lang="hu-HU" sz="2400" dirty="0" smtClean="0"/>
              <a:t>a bulvár, az egyik legősibb médiaműfaj, de a bulvártudósítások száma- a 20. században megjelent kereskedelmi rádiókkal és TV-kel  még jobban megnőtt . Az egyre élesebb hírverseny felgyorsítja a  bulvárosodás folyamatát.</a:t>
            </a:r>
          </a:p>
          <a:p>
            <a:pPr>
              <a:buFont typeface="Arial" charset="0"/>
              <a:buNone/>
            </a:pPr>
            <a:r>
              <a:rPr lang="hu-HU" sz="2400" dirty="0" smtClean="0"/>
              <a:t>     A </a:t>
            </a:r>
            <a:r>
              <a:rPr lang="hu-HU" sz="2400" b="1" dirty="0" smtClean="0">
                <a:solidFill>
                  <a:srgbClr val="FF0000"/>
                </a:solidFill>
              </a:rPr>
              <a:t>b</a:t>
            </a:r>
            <a:r>
              <a:rPr lang="hu-HU" sz="2400" dirty="0" smtClean="0"/>
              <a:t> betűs tematika: </a:t>
            </a:r>
            <a:r>
              <a:rPr lang="hu-HU" sz="2400" b="1" dirty="0" smtClean="0">
                <a:solidFill>
                  <a:srgbClr val="FF0000"/>
                </a:solidFill>
              </a:rPr>
              <a:t>b</a:t>
            </a:r>
            <a:r>
              <a:rPr lang="hu-HU" sz="2400" dirty="0" smtClean="0"/>
              <a:t>aleset, </a:t>
            </a:r>
            <a:r>
              <a:rPr lang="hu-HU" sz="2400" b="1" dirty="0" smtClean="0">
                <a:solidFill>
                  <a:srgbClr val="FF0000"/>
                </a:solidFill>
              </a:rPr>
              <a:t>b</a:t>
            </a:r>
            <a:r>
              <a:rPr lang="hu-HU" sz="2400" dirty="0" smtClean="0"/>
              <a:t>űnügy, </a:t>
            </a:r>
            <a:r>
              <a:rPr lang="hu-HU" sz="2400" b="1" dirty="0" smtClean="0">
                <a:solidFill>
                  <a:srgbClr val="FF0000"/>
                </a:solidFill>
              </a:rPr>
              <a:t>b</a:t>
            </a:r>
            <a:r>
              <a:rPr lang="hu-HU" sz="2400" dirty="0" smtClean="0"/>
              <a:t>otrány- magához ragadja az emberek figyelmét . A legnagyobb kereslet a bulvármédia iránt van. Ma már a hagyományosan minőségi hírközlőnek is van pletykarovata-New York Times</a:t>
            </a:r>
          </a:p>
          <a:p>
            <a:pPr>
              <a:buFont typeface="Arial" charset="0"/>
              <a:buNone/>
            </a:pPr>
            <a:r>
              <a:rPr lang="hu-HU" sz="2400" dirty="0" smtClean="0"/>
              <a:t>Fogyasztás: 57% RTL Klub,13% csak internet,19% helyi és bulvár,11%mindent fogyaszt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ím 1"/>
          <p:cNvSpPr>
            <a:spLocks noGrp="1"/>
          </p:cNvSpPr>
          <p:nvPr>
            <p:ph type="title"/>
          </p:nvPr>
        </p:nvSpPr>
        <p:spPr/>
        <p:txBody>
          <a:bodyPr>
            <a:normAutofit fontScale="90000"/>
          </a:bodyPr>
          <a:lstStyle/>
          <a:p>
            <a:r>
              <a:rPr lang="hu-HU" sz="4000" b="1" dirty="0" smtClean="0">
                <a:solidFill>
                  <a:srgbClr val="FF0000"/>
                </a:solidFill>
              </a:rPr>
              <a:t/>
            </a:r>
            <a:br>
              <a:rPr lang="hu-HU" sz="4000" b="1" dirty="0" smtClean="0">
                <a:solidFill>
                  <a:srgbClr val="FF0000"/>
                </a:solidFill>
              </a:rPr>
            </a:br>
            <a:r>
              <a:rPr lang="hu-HU" sz="4000" b="1" dirty="0" smtClean="0">
                <a:solidFill>
                  <a:srgbClr val="FF0000"/>
                </a:solidFill>
              </a:rPr>
              <a:t>Országomat egy hírért, avagy csináljunk eseményt!</a:t>
            </a:r>
            <a:r>
              <a:rPr lang="hu-HU" b="1" dirty="0" smtClean="0">
                <a:solidFill>
                  <a:srgbClr val="FF0000"/>
                </a:solidFill>
                <a:sym typeface="Wingdings" pitchFamily="2" charset="2"/>
              </a:rPr>
              <a:t></a:t>
            </a:r>
            <a:br>
              <a:rPr lang="hu-HU" b="1" dirty="0" smtClean="0">
                <a:solidFill>
                  <a:srgbClr val="FF0000"/>
                </a:solidFill>
                <a:sym typeface="Wingdings" pitchFamily="2" charset="2"/>
              </a:rPr>
            </a:br>
            <a:endParaRPr lang="hu-HU" sz="2400" dirty="0" smtClean="0">
              <a:solidFill>
                <a:srgbClr val="FF0000"/>
              </a:solidFill>
            </a:endParaRPr>
          </a:p>
        </p:txBody>
      </p:sp>
      <p:sp>
        <p:nvSpPr>
          <p:cNvPr id="18435" name="Tartalom helye 2"/>
          <p:cNvSpPr>
            <a:spLocks noGrp="1"/>
          </p:cNvSpPr>
          <p:nvPr>
            <p:ph idx="1"/>
          </p:nvPr>
        </p:nvSpPr>
        <p:spPr>
          <a:xfrm>
            <a:off x="611560" y="1484784"/>
            <a:ext cx="8229600" cy="4813995"/>
          </a:xfrm>
        </p:spPr>
        <p:txBody>
          <a:bodyPr>
            <a:noAutofit/>
          </a:bodyPr>
          <a:lstStyle/>
          <a:p>
            <a:pPr algn="ctr">
              <a:buNone/>
            </a:pPr>
            <a:r>
              <a:rPr lang="hu-HU" sz="2800" b="1" dirty="0" smtClean="0">
                <a:solidFill>
                  <a:srgbClr val="FF0000"/>
                </a:solidFill>
              </a:rPr>
              <a:t>Híréhség</a:t>
            </a:r>
            <a:r>
              <a:rPr lang="hu-HU" sz="2800" dirty="0" smtClean="0">
                <a:solidFill>
                  <a:srgbClr val="FF0000"/>
                </a:solidFill>
              </a:rPr>
              <a:t> </a:t>
            </a:r>
          </a:p>
          <a:p>
            <a:pPr algn="ctr">
              <a:buNone/>
            </a:pPr>
            <a:r>
              <a:rPr lang="hu-HU" sz="2400" dirty="0" smtClean="0"/>
              <a:t> </a:t>
            </a:r>
            <a:r>
              <a:rPr lang="hu-HU" sz="2000" dirty="0" smtClean="0"/>
              <a:t>A hírciklus lerövidülése egyre több hírre teremt keresletet – csakhogy ennyi hírértékű esemény nem történik. </a:t>
            </a:r>
            <a:r>
              <a:rPr lang="hu-HU" sz="2000" b="1" i="1" dirty="0" smtClean="0">
                <a:solidFill>
                  <a:srgbClr val="FF0000"/>
                </a:solidFill>
              </a:rPr>
              <a:t>Médiaesemények</a:t>
            </a:r>
            <a:r>
              <a:rPr lang="hu-HU" sz="2000" dirty="0" smtClean="0"/>
              <a:t>  „gyártása”.       </a:t>
            </a:r>
          </a:p>
          <a:p>
            <a:pPr algn="ctr">
              <a:buNone/>
            </a:pPr>
            <a:r>
              <a:rPr lang="hu-HU" sz="2800" b="1" dirty="0" smtClean="0"/>
              <a:t>    </a:t>
            </a:r>
            <a:r>
              <a:rPr lang="hu-HU" sz="2800" b="1" dirty="0" smtClean="0">
                <a:solidFill>
                  <a:srgbClr val="FF0000"/>
                </a:solidFill>
              </a:rPr>
              <a:t>Hírérték</a:t>
            </a:r>
          </a:p>
          <a:p>
            <a:pPr>
              <a:buNone/>
            </a:pPr>
            <a:r>
              <a:rPr lang="hu-HU" sz="2000" dirty="0" smtClean="0"/>
              <a:t>  A klasszikus példa:</a:t>
            </a:r>
          </a:p>
          <a:p>
            <a:pPr>
              <a:buNone/>
            </a:pPr>
            <a:r>
              <a:rPr lang="hu-HU" sz="2000" dirty="0" smtClean="0"/>
              <a:t>„Nem az a hír, ha a postást megharapta a kutya, hanem az, ha egy postás megharapott egy kutyát.”</a:t>
            </a:r>
          </a:p>
          <a:p>
            <a:pPr>
              <a:buNone/>
            </a:pPr>
            <a:r>
              <a:rPr lang="hu-HU" sz="2000" dirty="0" smtClean="0"/>
              <a:t>   szokatlanság</a:t>
            </a:r>
          </a:p>
          <a:p>
            <a:pPr>
              <a:buNone/>
            </a:pPr>
            <a:r>
              <a:rPr lang="hu-HU" sz="2000" dirty="0" smtClean="0"/>
              <a:t>   újdonság</a:t>
            </a:r>
          </a:p>
          <a:p>
            <a:pPr>
              <a:buNone/>
            </a:pPr>
            <a:r>
              <a:rPr lang="hu-HU" sz="2000" dirty="0" smtClean="0"/>
              <a:t>   meglepő dolog</a:t>
            </a:r>
            <a:r>
              <a:rPr lang="hu-HU" sz="1600" dirty="0" smtClean="0"/>
              <a:t>     </a:t>
            </a:r>
          </a:p>
          <a:p>
            <a:pPr algn="ctr">
              <a:buNone/>
            </a:pPr>
            <a:r>
              <a:rPr lang="hu-HU" sz="1600" b="1" dirty="0" smtClean="0">
                <a:solidFill>
                  <a:srgbClr val="FF0000"/>
                </a:solidFill>
              </a:rPr>
              <a:t>Középpontban az</a:t>
            </a:r>
            <a:r>
              <a:rPr lang="hu-HU" sz="2000" b="1" dirty="0" smtClean="0">
                <a:solidFill>
                  <a:srgbClr val="FF0000"/>
                </a:solidFill>
              </a:rPr>
              <a:t> esemény</a:t>
            </a:r>
          </a:p>
          <a:p>
            <a:pPr>
              <a:buNone/>
            </a:pPr>
            <a:r>
              <a:rPr lang="hu-HU" sz="2000" b="1" dirty="0" smtClean="0">
                <a:solidFill>
                  <a:srgbClr val="FF0000"/>
                </a:solidFill>
              </a:rPr>
              <a:t>„</a:t>
            </a:r>
            <a:r>
              <a:rPr lang="hu-HU" sz="2000" b="1" dirty="0" err="1" smtClean="0">
                <a:solidFill>
                  <a:srgbClr val="FF0000"/>
                </a:solidFill>
              </a:rPr>
              <a:t>Event</a:t>
            </a:r>
            <a:r>
              <a:rPr lang="hu-HU" sz="2000" b="1" dirty="0" smtClean="0">
                <a:solidFill>
                  <a:srgbClr val="FF0000"/>
                </a:solidFill>
              </a:rPr>
              <a:t> </a:t>
            </a:r>
            <a:r>
              <a:rPr lang="hu-HU" sz="2000" b="1" dirty="0" err="1" smtClean="0">
                <a:solidFill>
                  <a:srgbClr val="FF0000"/>
                </a:solidFill>
              </a:rPr>
              <a:t>manager</a:t>
            </a:r>
            <a:r>
              <a:rPr lang="hu-HU" sz="2000" b="1" dirty="0" smtClean="0">
                <a:solidFill>
                  <a:srgbClr val="FF0000"/>
                </a:solidFill>
              </a:rPr>
              <a:t>”</a:t>
            </a:r>
            <a:r>
              <a:rPr lang="hu-HU" sz="2000" dirty="0" smtClean="0"/>
              <a:t> kreatív látásmód</a:t>
            </a:r>
          </a:p>
          <a:p>
            <a:pPr>
              <a:buNone/>
            </a:pPr>
            <a:endParaRPr lang="hu-HU" sz="2000" b="1" dirty="0" smtClean="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Az </a:t>
            </a:r>
            <a:r>
              <a:rPr lang="hu-HU" b="1" i="1" dirty="0" smtClean="0">
                <a:solidFill>
                  <a:srgbClr val="FF0000"/>
                </a:solidFill>
              </a:rPr>
              <a:t>esemény</a:t>
            </a:r>
            <a:endParaRPr lang="hu-HU" b="1" i="1" dirty="0">
              <a:solidFill>
                <a:srgbClr val="FF0000"/>
              </a:solidFill>
            </a:endParaRPr>
          </a:p>
        </p:txBody>
      </p:sp>
      <p:sp>
        <p:nvSpPr>
          <p:cNvPr id="3" name="Tartalom helye 2"/>
          <p:cNvSpPr>
            <a:spLocks noGrp="1"/>
          </p:cNvSpPr>
          <p:nvPr>
            <p:ph idx="1"/>
          </p:nvPr>
        </p:nvSpPr>
        <p:spPr/>
        <p:txBody>
          <a:bodyPr>
            <a:normAutofit fontScale="92500" lnSpcReduction="10000"/>
          </a:bodyPr>
          <a:lstStyle/>
          <a:p>
            <a:pPr algn="ctr">
              <a:buNone/>
            </a:pPr>
            <a:r>
              <a:rPr lang="hu-HU" b="1" dirty="0" smtClean="0">
                <a:solidFill>
                  <a:srgbClr val="00B050"/>
                </a:solidFill>
              </a:rPr>
              <a:t>Kiknek</a:t>
            </a:r>
            <a:r>
              <a:rPr lang="hu-HU" dirty="0" smtClean="0"/>
              <a:t> szól?</a:t>
            </a:r>
          </a:p>
          <a:p>
            <a:pPr>
              <a:buNone/>
            </a:pPr>
            <a:r>
              <a:rPr lang="hu-HU" dirty="0" smtClean="0"/>
              <a:t> FB nyilvánosság - FOTÓK  </a:t>
            </a:r>
          </a:p>
          <a:p>
            <a:pPr>
              <a:buNone/>
            </a:pPr>
            <a:r>
              <a:rPr lang="hu-HU" dirty="0" smtClean="0"/>
              <a:t> Hagyományos nyilvánosság- FOTÓK, videó</a:t>
            </a:r>
          </a:p>
          <a:p>
            <a:pPr>
              <a:buNone/>
            </a:pPr>
            <a:r>
              <a:rPr lang="hu-HU" dirty="0" smtClean="0"/>
              <a:t>A képkultúra korában élünk…</a:t>
            </a:r>
          </a:p>
          <a:p>
            <a:pPr algn="ctr">
              <a:buNone/>
            </a:pPr>
            <a:r>
              <a:rPr lang="hu-HU" dirty="0" smtClean="0"/>
              <a:t> A </a:t>
            </a:r>
            <a:r>
              <a:rPr lang="hu-HU" b="1" dirty="0" smtClean="0">
                <a:solidFill>
                  <a:srgbClr val="00B050"/>
                </a:solidFill>
              </a:rPr>
              <a:t>stílus</a:t>
            </a:r>
            <a:r>
              <a:rPr lang="hu-HU" dirty="0" smtClean="0"/>
              <a:t> kiválasztása</a:t>
            </a:r>
          </a:p>
          <a:p>
            <a:pPr>
              <a:buNone/>
            </a:pPr>
            <a:r>
              <a:rPr lang="hu-HU" dirty="0" smtClean="0"/>
              <a:t>Helyszínválasztás ( trendi romkocsma, vagy elegáns új hely, az iskola, vagy szabadtéren egy park, stb.</a:t>
            </a:r>
          </a:p>
          <a:p>
            <a:pPr>
              <a:buNone/>
            </a:pPr>
            <a:r>
              <a:rPr lang="hu-HU" dirty="0" smtClean="0"/>
              <a:t>Esemény koreográfia: dramaturgia!</a:t>
            </a:r>
          </a:p>
          <a:p>
            <a:pPr>
              <a:buNone/>
            </a:pPr>
            <a:r>
              <a:rPr lang="hu-HU" dirty="0" smtClean="0"/>
              <a:t>Az idő mindenkinek fontos - pontosság!</a:t>
            </a:r>
            <a:endParaRPr lang="hu-H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Új fejlemény</a:t>
            </a:r>
            <a:endParaRPr lang="hu-HU" dirty="0"/>
          </a:p>
        </p:txBody>
      </p:sp>
      <p:sp>
        <p:nvSpPr>
          <p:cNvPr id="3" name="Tartalom helye 2"/>
          <p:cNvSpPr>
            <a:spLocks noGrp="1"/>
          </p:cNvSpPr>
          <p:nvPr>
            <p:ph idx="1"/>
          </p:nvPr>
        </p:nvSpPr>
        <p:spPr/>
        <p:txBody>
          <a:bodyPr/>
          <a:lstStyle/>
          <a:p>
            <a:endParaRPr lang="hu-HU" dirty="0" smtClean="0"/>
          </a:p>
          <a:p>
            <a:r>
              <a:rPr lang="hu-HU" dirty="0" smtClean="0"/>
              <a:t>a hagyományos „kognitív” </a:t>
            </a:r>
            <a:r>
              <a:rPr lang="hu-HU" dirty="0" err="1" smtClean="0"/>
              <a:t>pr-t</a:t>
            </a:r>
            <a:r>
              <a:rPr lang="hu-HU" dirty="0" smtClean="0"/>
              <a:t> egyre inkább felváltja az érzelmekre ható, „</a:t>
            </a:r>
            <a:r>
              <a:rPr lang="hu-HU" dirty="0" err="1" smtClean="0"/>
              <a:t>impresszív</a:t>
            </a:r>
            <a:r>
              <a:rPr lang="hu-HU" dirty="0" smtClean="0"/>
              <a:t>” kommunikáció – különösen az on-line eszközök segítségével.(fotók, </a:t>
            </a:r>
            <a:r>
              <a:rPr lang="hu-HU" dirty="0" err="1" smtClean="0"/>
              <a:t>mémek</a:t>
            </a:r>
            <a:r>
              <a:rPr lang="hu-HU" dirty="0" smtClean="0"/>
              <a:t>, </a:t>
            </a:r>
            <a:r>
              <a:rPr lang="hu-HU" dirty="0" err="1" smtClean="0"/>
              <a:t>animgifek</a:t>
            </a:r>
            <a:r>
              <a:rPr lang="hu-HU" dirty="0" smtClean="0"/>
              <a:t>)</a:t>
            </a:r>
          </a:p>
          <a:p>
            <a:pPr algn="r">
              <a:buNone/>
            </a:pPr>
            <a:r>
              <a:rPr lang="hu-HU" sz="1400" dirty="0" smtClean="0"/>
              <a:t>(Pécsi PR konferencia, 2014., - Sós Péter János , egy kommunikációs cég </a:t>
            </a:r>
            <a:r>
              <a:rPr lang="hu-HU" sz="1400" dirty="0" err="1" smtClean="0"/>
              <a:t>ügyvezetője-Kreatív.hu</a:t>
            </a:r>
            <a:r>
              <a:rPr lang="hu-HU" sz="1400" dirty="0" smtClean="0"/>
              <a:t>)</a:t>
            </a:r>
          </a:p>
          <a:p>
            <a:pPr>
              <a:buNone/>
            </a:pPr>
            <a:endParaRPr lang="hu-H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Kiket és hol keressünk?</a:t>
            </a:r>
            <a:endParaRPr lang="hu-HU" dirty="0"/>
          </a:p>
        </p:txBody>
      </p:sp>
      <p:sp>
        <p:nvSpPr>
          <p:cNvPr id="3" name="Tartalom helye 2"/>
          <p:cNvSpPr>
            <a:spLocks noGrp="1"/>
          </p:cNvSpPr>
          <p:nvPr>
            <p:ph idx="1"/>
          </p:nvPr>
        </p:nvSpPr>
        <p:spPr/>
        <p:txBody>
          <a:bodyPr/>
          <a:lstStyle/>
          <a:p>
            <a:r>
              <a:rPr lang="hu-HU" dirty="0" smtClean="0"/>
              <a:t>Figyelni és fogyasztani a médiát</a:t>
            </a:r>
          </a:p>
          <a:p>
            <a:r>
              <a:rPr lang="hu-HU" dirty="0" smtClean="0"/>
              <a:t>Célközönség, stílus: kiknek szól és hogyan?</a:t>
            </a:r>
          </a:p>
          <a:p>
            <a:r>
              <a:rPr lang="hu-HU" dirty="0" smtClean="0"/>
              <a:t>Impresszumban kontaktok, email címek</a:t>
            </a:r>
          </a:p>
          <a:p>
            <a:r>
              <a:rPr lang="hu-HU" dirty="0" smtClean="0"/>
              <a:t>Országos médiumoknál is elérhetőségek</a:t>
            </a:r>
          </a:p>
          <a:p>
            <a:r>
              <a:rPr lang="hu-HU" dirty="0" smtClean="0"/>
              <a:t>Közösségi média, </a:t>
            </a:r>
            <a:r>
              <a:rPr lang="hu-HU" dirty="0" err="1" smtClean="0"/>
              <a:t>Facebook</a:t>
            </a:r>
            <a:endParaRPr lang="hu-HU" dirty="0" smtClean="0"/>
          </a:p>
          <a:p>
            <a:r>
              <a:rPr lang="hu-HU" dirty="0" smtClean="0"/>
              <a:t>Lokális nyilvánosság! </a:t>
            </a:r>
            <a:r>
              <a:rPr lang="hu-HU" smtClean="0"/>
              <a:t>Fontos! </a:t>
            </a:r>
            <a:endParaRPr lang="hu-H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smtClean="0"/>
              <a:t>Tálcán nyújtjuk</a:t>
            </a:r>
            <a:br>
              <a:rPr lang="hu-HU" b="1" dirty="0" smtClean="0"/>
            </a:br>
            <a:r>
              <a:rPr lang="hu-HU" b="1" dirty="0" smtClean="0"/>
              <a:t>Amikor eldől </a:t>
            </a:r>
            <a:r>
              <a:rPr lang="hu-HU" dirty="0" smtClean="0"/>
              <a:t>- vagyis </a:t>
            </a:r>
            <a:r>
              <a:rPr lang="hu-HU" b="1" dirty="0" smtClean="0"/>
              <a:t>az első pillantás!</a:t>
            </a:r>
            <a:endParaRPr lang="hu-HU" b="1" dirty="0"/>
          </a:p>
        </p:txBody>
      </p:sp>
      <p:sp>
        <p:nvSpPr>
          <p:cNvPr id="3" name="Tartalom helye 2"/>
          <p:cNvSpPr>
            <a:spLocks noGrp="1"/>
          </p:cNvSpPr>
          <p:nvPr>
            <p:ph idx="1"/>
          </p:nvPr>
        </p:nvSpPr>
        <p:spPr/>
        <p:txBody>
          <a:bodyPr>
            <a:normAutofit fontScale="92500"/>
          </a:bodyPr>
          <a:lstStyle/>
          <a:p>
            <a:r>
              <a:rPr lang="hu-HU" sz="3300" b="1" dirty="0"/>
              <a:t>Óvakodj</a:t>
            </a:r>
            <a:r>
              <a:rPr lang="hu-HU" sz="3300" dirty="0"/>
              <a:t> </a:t>
            </a:r>
            <a:r>
              <a:rPr lang="hu-HU" sz="3300" dirty="0" smtClean="0"/>
              <a:t>az </a:t>
            </a:r>
            <a:r>
              <a:rPr lang="hu-HU" sz="3300" dirty="0"/>
              <a:t>olyan címektől, mint például: „Sajtóközlemény”, „Aktuális információ” vagy „Meghívó”. </a:t>
            </a:r>
            <a:endParaRPr lang="hu-HU" sz="3300" dirty="0" smtClean="0"/>
          </a:p>
          <a:p>
            <a:r>
              <a:rPr lang="hu-HU" sz="2600" dirty="0"/>
              <a:t>A szenzációhajhász főcím azonban nem elég: a </a:t>
            </a:r>
            <a:r>
              <a:rPr lang="hu-HU" sz="2600" b="1" dirty="0"/>
              <a:t>címnek pontosan fednie kell a közlemény tartalmát is</a:t>
            </a:r>
            <a:r>
              <a:rPr lang="hu-HU" sz="2600" dirty="0"/>
              <a:t>. Ellenkező esetben azért fogod két másodperc elveszíteni az olvasódat, mert becsapva érzi magát. Ne feledd, hogy első sorban újságíróknak írsz, akik egyrészt rengeteg hasonló anyagot kapnak, másrészt pedig maguk is ugyanezeket a technikákat alkalmazzák a munkájuk során. Ne próbáld átverni őket, mert nem fog sikerülni</a:t>
            </a:r>
            <a:r>
              <a:rPr lang="hu-HU" sz="2600" dirty="0" smtClean="0"/>
              <a:t>!                        </a:t>
            </a:r>
            <a:r>
              <a:rPr lang="hu-HU" sz="2100" dirty="0" smtClean="0">
                <a:hlinkClick r:id="rId2"/>
              </a:rPr>
              <a:t>http://www.uzletresz.hu</a:t>
            </a:r>
            <a:r>
              <a:rPr lang="hu-HU" sz="2100" dirty="0" smtClean="0"/>
              <a:t> Balla</a:t>
            </a:r>
            <a:r>
              <a:rPr lang="hu-HU" sz="2100" b="1" dirty="0" smtClean="0"/>
              <a:t>  </a:t>
            </a:r>
            <a:r>
              <a:rPr lang="hu-HU" sz="2100" dirty="0" smtClean="0"/>
              <a:t>Zsolt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smtClean="0">
                <a:solidFill>
                  <a:srgbClr val="FF0000"/>
                </a:solidFill>
              </a:rPr>
              <a:t>Aktuális és fontos (a tartalom </a:t>
            </a:r>
            <a:r>
              <a:rPr lang="hu-HU" b="1" dirty="0" err="1" smtClean="0">
                <a:solidFill>
                  <a:srgbClr val="FF0000"/>
                </a:solidFill>
              </a:rPr>
              <a:t>fogysztójának</a:t>
            </a:r>
            <a:r>
              <a:rPr lang="hu-HU" b="1" dirty="0" smtClean="0">
                <a:solidFill>
                  <a:srgbClr val="FF0000"/>
                </a:solidFill>
                <a:sym typeface="Wingdings" pitchFamily="2" charset="2"/>
              </a:rPr>
              <a:t></a:t>
            </a:r>
            <a:r>
              <a:rPr lang="hu-HU" b="1" dirty="0" smtClean="0">
                <a:solidFill>
                  <a:srgbClr val="FF0000"/>
                </a:solidFill>
              </a:rPr>
              <a:t>)</a:t>
            </a:r>
            <a:endParaRPr lang="hu-HU" b="1" dirty="0">
              <a:solidFill>
                <a:srgbClr val="FF0000"/>
              </a:solidFill>
            </a:endParaRPr>
          </a:p>
        </p:txBody>
      </p:sp>
      <p:sp>
        <p:nvSpPr>
          <p:cNvPr id="3" name="Tartalom helye 2"/>
          <p:cNvSpPr>
            <a:spLocks noGrp="1"/>
          </p:cNvSpPr>
          <p:nvPr>
            <p:ph idx="1"/>
          </p:nvPr>
        </p:nvSpPr>
        <p:spPr/>
        <p:txBody>
          <a:bodyPr>
            <a:normAutofit/>
          </a:bodyPr>
          <a:lstStyle/>
          <a:p>
            <a:r>
              <a:rPr lang="hu-HU" dirty="0"/>
              <a:t>A sajtóközlemény nem </a:t>
            </a:r>
            <a:r>
              <a:rPr lang="hu-HU" dirty="0" err="1"/>
              <a:t>pszichotriller</a:t>
            </a:r>
            <a:r>
              <a:rPr lang="hu-HU" dirty="0"/>
              <a:t>, ne tartogasd a csattanót a végére: rögtön az </a:t>
            </a:r>
            <a:r>
              <a:rPr lang="hu-HU" b="1" dirty="0"/>
              <a:t>első</a:t>
            </a:r>
            <a:r>
              <a:rPr lang="hu-HU" dirty="0"/>
              <a:t> </a:t>
            </a:r>
            <a:r>
              <a:rPr lang="hu-HU" b="1" dirty="0"/>
              <a:t>mondat első szavaiba </a:t>
            </a:r>
            <a:r>
              <a:rPr lang="hu-HU" dirty="0" smtClean="0"/>
              <a:t>tedd a </a:t>
            </a:r>
            <a:r>
              <a:rPr lang="hu-HU" dirty="0"/>
              <a:t>lényeget!</a:t>
            </a:r>
          </a:p>
          <a:p>
            <a:pPr>
              <a:buNone/>
            </a:pPr>
            <a:r>
              <a:rPr lang="hu-HU" dirty="0"/>
              <a:t>Ja, és még valami: ne azt emeld ki, hogy neked, vagy a céged számára miért fontos a hír, hanem azt, hogy az olvasódnak miért lehet az!</a:t>
            </a:r>
          </a:p>
          <a:p>
            <a:pPr>
              <a:buNone/>
            </a:pPr>
            <a:r>
              <a:rPr lang="hu-HU" dirty="0"/>
              <a:t> </a:t>
            </a:r>
          </a:p>
          <a:p>
            <a:pPr algn="r">
              <a:buNone/>
            </a:pPr>
            <a:r>
              <a:rPr lang="hu-HU" sz="2600" dirty="0" smtClean="0">
                <a:hlinkClick r:id="rId2"/>
              </a:rPr>
              <a:t>http://www.uzletresz.hu</a:t>
            </a:r>
            <a:r>
              <a:rPr lang="hu-HU" sz="2600" dirty="0" smtClean="0"/>
              <a:t> Balla</a:t>
            </a:r>
            <a:r>
              <a:rPr lang="hu-HU" sz="2600" b="1" dirty="0" smtClean="0"/>
              <a:t>  </a:t>
            </a:r>
            <a:r>
              <a:rPr lang="hu-HU" sz="2600" dirty="0" smtClean="0"/>
              <a:t>Zsolt</a:t>
            </a:r>
            <a:endParaRPr lang="hu-HU"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ím 1"/>
          <p:cNvSpPr>
            <a:spLocks noGrp="1"/>
          </p:cNvSpPr>
          <p:nvPr>
            <p:ph type="title"/>
          </p:nvPr>
        </p:nvSpPr>
        <p:spPr>
          <a:xfrm>
            <a:off x="467544" y="260648"/>
            <a:ext cx="8229600" cy="1143000"/>
          </a:xfrm>
        </p:spPr>
        <p:txBody>
          <a:bodyPr>
            <a:normAutofit fontScale="90000"/>
          </a:bodyPr>
          <a:lstStyle/>
          <a:p>
            <a:r>
              <a:rPr lang="hu-HU" sz="3100" b="1" dirty="0" smtClean="0"/>
              <a:t/>
            </a:r>
            <a:br>
              <a:rPr lang="hu-HU" sz="3100" b="1" dirty="0" smtClean="0"/>
            </a:br>
            <a:r>
              <a:rPr lang="hu-HU" sz="3100" b="1" dirty="0" smtClean="0"/>
              <a:t/>
            </a:r>
            <a:br>
              <a:rPr lang="hu-HU" sz="3100" b="1" dirty="0" smtClean="0"/>
            </a:br>
            <a:r>
              <a:rPr lang="hu-HU" sz="3100" b="1" dirty="0" smtClean="0"/>
              <a:t/>
            </a:r>
            <a:br>
              <a:rPr lang="hu-HU" sz="3100" b="1" dirty="0" smtClean="0"/>
            </a:br>
            <a:r>
              <a:rPr lang="hu-HU" sz="3100" b="1" dirty="0" smtClean="0">
                <a:solidFill>
                  <a:srgbClr val="FF0000"/>
                </a:solidFill>
              </a:rPr>
              <a:t>Kicsoda, micsoda, honnan is???</a:t>
            </a:r>
            <a:r>
              <a:rPr lang="hu-HU" sz="3100" b="1" dirty="0" smtClean="0"/>
              <a:t/>
            </a:r>
            <a:br>
              <a:rPr lang="hu-HU" sz="3100" b="1" dirty="0" smtClean="0"/>
            </a:br>
            <a:r>
              <a:rPr lang="hu-HU" sz="2700" b="1" dirty="0" smtClean="0"/>
              <a:t>A kontextustól a szubjektivitásig -</a:t>
            </a:r>
            <a:r>
              <a:rPr lang="hu-HU" sz="2700" b="1" dirty="0" smtClean="0">
                <a:solidFill>
                  <a:srgbClr val="FF0000"/>
                </a:solidFill>
              </a:rPr>
              <a:t> </a:t>
            </a:r>
            <a:r>
              <a:rPr lang="hu-HU" sz="2700" b="1" dirty="0" smtClean="0"/>
              <a:t>avagy</a:t>
            </a:r>
            <a:br>
              <a:rPr lang="hu-HU" sz="2700" b="1" dirty="0" smtClean="0"/>
            </a:br>
            <a:r>
              <a:rPr lang="hu-HU" sz="2200" b="1" dirty="0" smtClean="0">
                <a:solidFill>
                  <a:srgbClr val="FF0000"/>
                </a:solidFill>
              </a:rPr>
              <a:t>Az interjúszituáció fontos elemei </a:t>
            </a:r>
            <a:r>
              <a:rPr lang="hu-HU" b="1" dirty="0" smtClean="0"/>
              <a:t/>
            </a:r>
            <a:br>
              <a:rPr lang="hu-HU" b="1" dirty="0" smtClean="0"/>
            </a:br>
            <a:r>
              <a:rPr lang="hu-HU" b="1" dirty="0" smtClean="0"/>
              <a:t/>
            </a:r>
            <a:br>
              <a:rPr lang="hu-HU" b="1" dirty="0" smtClean="0"/>
            </a:br>
            <a:endParaRPr lang="hu-HU" b="1" dirty="0" smtClean="0"/>
          </a:p>
        </p:txBody>
      </p:sp>
      <p:sp>
        <p:nvSpPr>
          <p:cNvPr id="3" name="Tartalom helye 2"/>
          <p:cNvSpPr>
            <a:spLocks noGrp="1"/>
          </p:cNvSpPr>
          <p:nvPr>
            <p:ph idx="1"/>
          </p:nvPr>
        </p:nvSpPr>
        <p:spPr/>
        <p:txBody>
          <a:bodyPr rtlCol="0">
            <a:normAutofit lnSpcReduction="10000"/>
          </a:bodyPr>
          <a:lstStyle/>
          <a:p>
            <a:pPr eaLnBrk="1" fontAlgn="auto" hangingPunct="1">
              <a:spcAft>
                <a:spcPts val="0"/>
              </a:spcAft>
              <a:buFont typeface="Arial" pitchFamily="34" charset="0"/>
              <a:buNone/>
              <a:defRPr/>
            </a:pPr>
            <a:r>
              <a:rPr lang="hu-HU" sz="3000" b="1" dirty="0" smtClean="0"/>
              <a:t>Előzetes felkészülés</a:t>
            </a:r>
          </a:p>
          <a:p>
            <a:pPr marL="544513" indent="-457200" eaLnBrk="1" fontAlgn="auto" hangingPunct="1">
              <a:spcAft>
                <a:spcPts val="0"/>
              </a:spcAft>
              <a:buFont typeface="Arial" pitchFamily="34" charset="0"/>
              <a:buAutoNum type="arabicPeriod"/>
              <a:tabLst>
                <a:tab pos="534988" algn="l"/>
              </a:tabLst>
              <a:defRPr/>
            </a:pPr>
            <a:r>
              <a:rPr lang="hu-HU" sz="2400" b="1" dirty="0" smtClean="0"/>
              <a:t>A kérdező honnan jött, milyen műsor, lap, szerkesztőség képviseletében?  Hallgassunk, nézzünk, ismerjük meg a közeget, ahol megjelenünk…  stilárisan  megtaláljuk a megszólalás módját, idejét</a:t>
            </a:r>
          </a:p>
          <a:p>
            <a:pPr marL="544513" indent="-457200" eaLnBrk="1" fontAlgn="auto" hangingPunct="1">
              <a:spcAft>
                <a:spcPts val="0"/>
              </a:spcAft>
              <a:buFont typeface="Arial" pitchFamily="34" charset="0"/>
              <a:buAutoNum type="arabicPeriod"/>
              <a:tabLst>
                <a:tab pos="534988" algn="l"/>
              </a:tabLst>
              <a:defRPr/>
            </a:pPr>
            <a:r>
              <a:rPr lang="hu-HU" sz="2400" b="1" dirty="0" smtClean="0"/>
              <a:t>Tisztázzuk, hogy pontosan tudja-e a nevünket, a kiejtését, a munkahelyünk pontos nevét, adjunk segítséget…</a:t>
            </a:r>
          </a:p>
          <a:p>
            <a:pPr marL="514350" indent="-514350" eaLnBrk="1" fontAlgn="auto" hangingPunct="1">
              <a:spcAft>
                <a:spcPts val="0"/>
              </a:spcAft>
              <a:buFont typeface="Arial" pitchFamily="34" charset="0"/>
              <a:buAutoNum type="arabicPeriod"/>
              <a:defRPr/>
            </a:pPr>
            <a:r>
              <a:rPr lang="hu-HU" sz="2400" b="1" dirty="0" smtClean="0"/>
              <a:t>Figyeljünk a kérdésre – helyezzük kontextusba a választ, először is, miért érdekes és fontos a kutatásunk,a verseny, a publikációnk, a konferenciánk, stb.</a:t>
            </a:r>
          </a:p>
          <a:p>
            <a:pPr marL="514350" indent="-514350" eaLnBrk="1" fontAlgn="auto" hangingPunct="1">
              <a:spcAft>
                <a:spcPts val="0"/>
              </a:spcAft>
              <a:buFont typeface="Arial" pitchFamily="34" charset="0"/>
              <a:buAutoNum type="arabicPeriod"/>
              <a:defRPr/>
            </a:pPr>
            <a:r>
              <a:rPr lang="hu-HU" sz="2400" b="1" dirty="0" smtClean="0"/>
              <a:t>Soha ne akarjunk előre  leírni, felolvasni… a spontaneitás adja a  legnagyobb hitelességet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Miről lesz szó? </a:t>
            </a:r>
            <a:endParaRPr lang="hu-HU" dirty="0"/>
          </a:p>
        </p:txBody>
      </p:sp>
      <p:sp>
        <p:nvSpPr>
          <p:cNvPr id="3" name="Tartalom helye 2"/>
          <p:cNvSpPr>
            <a:spLocks noGrp="1"/>
          </p:cNvSpPr>
          <p:nvPr>
            <p:ph idx="1"/>
          </p:nvPr>
        </p:nvSpPr>
        <p:spPr/>
        <p:txBody>
          <a:bodyPr/>
          <a:lstStyle/>
          <a:p>
            <a:r>
              <a:rPr lang="hu-HU" dirty="0" smtClean="0"/>
              <a:t>Miért fontos?</a:t>
            </a:r>
          </a:p>
          <a:p>
            <a:r>
              <a:rPr lang="hu-HU" dirty="0" smtClean="0"/>
              <a:t> 3 perces  </a:t>
            </a:r>
            <a:r>
              <a:rPr lang="hu-HU" dirty="0" smtClean="0"/>
              <a:t>média </a:t>
            </a:r>
            <a:r>
              <a:rPr lang="hu-HU" dirty="0" smtClean="0"/>
              <a:t>műfajelmélet</a:t>
            </a:r>
          </a:p>
          <a:p>
            <a:r>
              <a:rPr lang="hu-HU" dirty="0" smtClean="0"/>
              <a:t>A nyelv, </a:t>
            </a:r>
            <a:r>
              <a:rPr lang="hu-HU" dirty="0" smtClean="0"/>
              <a:t>vagyis a gondolkodás </a:t>
            </a:r>
            <a:r>
              <a:rPr lang="hu-HU" dirty="0" smtClean="0"/>
              <a:t>módja</a:t>
            </a:r>
            <a:endParaRPr lang="hu-HU" dirty="0" smtClean="0"/>
          </a:p>
          <a:p>
            <a:r>
              <a:rPr lang="hu-HU" dirty="0" smtClean="0"/>
              <a:t>Új jelenségek, </a:t>
            </a:r>
            <a:r>
              <a:rPr lang="hu-HU" dirty="0" smtClean="0"/>
              <a:t>„</a:t>
            </a:r>
            <a:r>
              <a:rPr lang="hu-HU" b="1" i="1" dirty="0" err="1" smtClean="0">
                <a:solidFill>
                  <a:srgbClr val="FF0000"/>
                </a:solidFill>
              </a:rPr>
              <a:t>nemcsakinternet</a:t>
            </a:r>
            <a:r>
              <a:rPr lang="hu-HU" b="1" i="1" dirty="0" smtClean="0">
                <a:solidFill>
                  <a:srgbClr val="FF0000"/>
                </a:solidFill>
              </a:rPr>
              <a:t>”  </a:t>
            </a:r>
            <a:r>
              <a:rPr lang="hu-HU" b="1" dirty="0" smtClean="0">
                <a:solidFill>
                  <a:srgbClr val="FF0000"/>
                </a:solidFill>
                <a:sym typeface="Wingdings" pitchFamily="2" charset="2"/>
              </a:rPr>
              <a:t></a:t>
            </a:r>
          </a:p>
          <a:p>
            <a:r>
              <a:rPr lang="hu-HU" b="1" dirty="0" smtClean="0">
                <a:sym typeface="Wingdings" pitchFamily="2" charset="2"/>
              </a:rPr>
              <a:t>Középpontban - az esemény</a:t>
            </a:r>
            <a:endParaRPr lang="hu-HU"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ím 1"/>
          <p:cNvSpPr>
            <a:spLocks noGrp="1"/>
          </p:cNvSpPr>
          <p:nvPr>
            <p:ph type="title"/>
          </p:nvPr>
        </p:nvSpPr>
        <p:spPr/>
        <p:txBody>
          <a:bodyPr>
            <a:normAutofit/>
          </a:bodyPr>
          <a:lstStyle/>
          <a:p>
            <a:pPr eaLnBrk="1" hangingPunct="1"/>
            <a:r>
              <a:rPr lang="hu-HU" b="1" dirty="0" smtClean="0"/>
              <a:t>Tanároknak? </a:t>
            </a:r>
            <a:r>
              <a:rPr lang="hu-HU" b="1" dirty="0" smtClean="0">
                <a:sym typeface="Wingdings" pitchFamily="2" charset="2"/>
              </a:rPr>
              <a:t></a:t>
            </a:r>
            <a:r>
              <a:rPr lang="hu-HU" b="1" dirty="0" smtClean="0"/>
              <a:t/>
            </a:r>
            <a:br>
              <a:rPr lang="hu-HU" b="1" dirty="0" smtClean="0"/>
            </a:br>
            <a:r>
              <a:rPr lang="hu-HU" sz="2200" b="1" dirty="0" smtClean="0"/>
              <a:t>Gyakorlat teszi a mestert!</a:t>
            </a:r>
          </a:p>
        </p:txBody>
      </p:sp>
      <p:sp>
        <p:nvSpPr>
          <p:cNvPr id="3" name="Tartalom helye 2"/>
          <p:cNvSpPr>
            <a:spLocks noGrp="1"/>
          </p:cNvSpPr>
          <p:nvPr>
            <p:ph idx="1"/>
          </p:nvPr>
        </p:nvSpPr>
        <p:spPr/>
        <p:txBody>
          <a:bodyPr/>
          <a:lstStyle/>
          <a:p>
            <a:pPr marL="534988" indent="-534988" eaLnBrk="1" hangingPunct="1">
              <a:buFont typeface="Wingdings" pitchFamily="2" charset="2"/>
              <a:buChar char="q"/>
              <a:defRPr/>
            </a:pPr>
            <a:r>
              <a:rPr lang="hu-HU" b="1" dirty="0" smtClean="0"/>
              <a:t>Előre megbeszélt interjú előtt készüljünk fel a témából, gyakoroljuk, hogyha a mondandónkat 3, 5, 10, 15 perc alatt kell elmondanunk, akkor hogyan építenénk fel…</a:t>
            </a:r>
          </a:p>
          <a:p>
            <a:pPr marL="534988" indent="-534988" eaLnBrk="1" hangingPunct="1">
              <a:buFont typeface="Wingdings" pitchFamily="2" charset="2"/>
              <a:buChar char="q"/>
              <a:defRPr/>
            </a:pPr>
            <a:r>
              <a:rPr lang="hu-HU" b="1" dirty="0" smtClean="0"/>
              <a:t>A metakommunikáció többet mond egy szónál, gyakorolhatunk a testbeszédre koncentrálva is!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ím 1"/>
          <p:cNvSpPr>
            <a:spLocks noGrp="1"/>
          </p:cNvSpPr>
          <p:nvPr>
            <p:ph type="title"/>
          </p:nvPr>
        </p:nvSpPr>
        <p:spPr/>
        <p:txBody>
          <a:bodyPr/>
          <a:lstStyle/>
          <a:p>
            <a:r>
              <a:rPr lang="hu-HU" sz="3200" b="1" smtClean="0"/>
              <a:t>Technikai apróságok, avagy az ördög a részletekben </a:t>
            </a:r>
          </a:p>
        </p:txBody>
      </p:sp>
      <p:sp>
        <p:nvSpPr>
          <p:cNvPr id="14339" name="Tartalom helye 2"/>
          <p:cNvSpPr>
            <a:spLocks noGrp="1"/>
          </p:cNvSpPr>
          <p:nvPr>
            <p:ph idx="1"/>
          </p:nvPr>
        </p:nvSpPr>
        <p:spPr/>
        <p:txBody>
          <a:bodyPr/>
          <a:lstStyle/>
          <a:p>
            <a:pPr>
              <a:buFont typeface="Courier New" pitchFamily="49" charset="0"/>
              <a:buChar char="o"/>
            </a:pPr>
            <a:r>
              <a:rPr lang="hu-HU" sz="2800" b="1" dirty="0" smtClean="0"/>
              <a:t>A mobiltelefon lehalkítva is beleciripel…</a:t>
            </a:r>
          </a:p>
          <a:p>
            <a:pPr>
              <a:buFont typeface="Courier New" pitchFamily="49" charset="0"/>
              <a:buChar char="o"/>
            </a:pPr>
            <a:r>
              <a:rPr lang="hu-HU" sz="2800" b="1" dirty="0" smtClean="0"/>
              <a:t>Ne doboljunk  a stúdióasztalon…</a:t>
            </a:r>
          </a:p>
          <a:p>
            <a:pPr>
              <a:buFont typeface="Courier New" pitchFamily="49" charset="0"/>
              <a:buChar char="o"/>
            </a:pPr>
            <a:r>
              <a:rPr lang="hu-HU" sz="2800" b="1" dirty="0" smtClean="0"/>
              <a:t>Karkötőt, zörgő ékszert vegyünk le…</a:t>
            </a:r>
          </a:p>
          <a:p>
            <a:pPr>
              <a:buFont typeface="Courier New" pitchFamily="49" charset="0"/>
              <a:buChar char="o"/>
            </a:pPr>
            <a:r>
              <a:rPr lang="hu-HU" sz="2800" b="1" dirty="0" smtClean="0"/>
              <a:t>Ne hintázzunk a széken, mert változik a hang…</a:t>
            </a:r>
          </a:p>
          <a:p>
            <a:pPr>
              <a:buFont typeface="Courier New" pitchFamily="49" charset="0"/>
              <a:buChar char="o"/>
            </a:pPr>
            <a:r>
              <a:rPr lang="hu-HU" sz="2800" b="1" dirty="0" smtClean="0"/>
              <a:t>Papírokat nem kell behozni, számot ne, de ha kell, csak keveset… </a:t>
            </a:r>
            <a:r>
              <a:rPr lang="hu-HU" sz="2800" b="1" dirty="0" smtClean="0">
                <a:sym typeface="Wingdings" pitchFamily="2" charset="2"/>
              </a:rPr>
              <a:t></a:t>
            </a:r>
          </a:p>
          <a:p>
            <a:pPr>
              <a:buFont typeface="Courier New" pitchFamily="49" charset="0"/>
              <a:buChar char="o"/>
            </a:pPr>
            <a:r>
              <a:rPr lang="hu-HU" sz="2800" b="1" dirty="0" smtClean="0">
                <a:sym typeface="Wingdings" pitchFamily="2" charset="2"/>
              </a:rPr>
              <a:t>Ne akarjuk előre elmondani, másodszor nem lesz jobb, sőt...</a:t>
            </a:r>
            <a:endParaRPr lang="hu-HU" sz="2800" b="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ím 1"/>
          <p:cNvSpPr>
            <a:spLocks noGrp="1"/>
          </p:cNvSpPr>
          <p:nvPr>
            <p:ph type="title"/>
          </p:nvPr>
        </p:nvSpPr>
        <p:spPr>
          <a:xfrm>
            <a:off x="457200" y="332656"/>
            <a:ext cx="8229600" cy="1084982"/>
          </a:xfrm>
        </p:spPr>
        <p:txBody>
          <a:bodyPr/>
          <a:lstStyle/>
          <a:p>
            <a:r>
              <a:rPr lang="hu-HU" b="1" dirty="0" smtClean="0"/>
              <a:t>A mondat vége….</a:t>
            </a:r>
          </a:p>
        </p:txBody>
      </p:sp>
      <p:sp>
        <p:nvSpPr>
          <p:cNvPr id="18435" name="Tartalom helye 2"/>
          <p:cNvSpPr>
            <a:spLocks noGrp="1"/>
          </p:cNvSpPr>
          <p:nvPr>
            <p:ph idx="1"/>
          </p:nvPr>
        </p:nvSpPr>
        <p:spPr>
          <a:xfrm>
            <a:off x="457200" y="1556792"/>
            <a:ext cx="8229600" cy="4176464"/>
          </a:xfrm>
        </p:spPr>
        <p:txBody>
          <a:bodyPr>
            <a:normAutofit/>
          </a:bodyPr>
          <a:lstStyle/>
          <a:p>
            <a:pPr>
              <a:lnSpc>
                <a:spcPts val="1200"/>
              </a:lnSpc>
              <a:spcBef>
                <a:spcPct val="0"/>
              </a:spcBef>
              <a:buFont typeface="Arial" charset="0"/>
              <a:buNone/>
            </a:pPr>
            <a:r>
              <a:rPr lang="hu-HU" dirty="0" smtClean="0"/>
              <a:t>                                         </a:t>
            </a:r>
            <a:r>
              <a:rPr lang="hu-HU" sz="7200" dirty="0" smtClean="0"/>
              <a:t> </a:t>
            </a:r>
            <a:r>
              <a:rPr lang="hu-HU" sz="14400" b="1" dirty="0" smtClean="0">
                <a:solidFill>
                  <a:srgbClr val="FF0000"/>
                </a:solidFill>
              </a:rPr>
              <a:t>.</a:t>
            </a:r>
          </a:p>
          <a:p>
            <a:r>
              <a:rPr lang="hu-HU" sz="2800" b="1" dirty="0" smtClean="0"/>
              <a:t>Tegyünk pontot. A hallgató nem tud visszalapozni. (a kérdező pedig editálni </a:t>
            </a:r>
            <a:r>
              <a:rPr lang="hu-HU" sz="2800" b="1" dirty="0" smtClean="0">
                <a:sym typeface="Wingdings" pitchFamily="2" charset="2"/>
              </a:rPr>
              <a:t>)</a:t>
            </a:r>
            <a:endParaRPr lang="hu-HU" sz="2800" b="1" dirty="0" smtClean="0"/>
          </a:p>
          <a:p>
            <a:r>
              <a:rPr lang="hu-HU" sz="2800" b="1" dirty="0" smtClean="0"/>
              <a:t>Legyünk kíváncsiak arra, hogy mit kérdezek tőlünk, mert hiteltelen lesz, szerepnek tűnik a túl magabiztos szöveg.</a:t>
            </a:r>
          </a:p>
          <a:p>
            <a:r>
              <a:rPr lang="hu-HU" sz="2800" b="1" dirty="0" smtClean="0"/>
              <a:t>Kerüljük az ego előtérbe tolását: én, </a:t>
            </a:r>
            <a:r>
              <a:rPr lang="hu-HU" sz="2800" b="1" dirty="0" err="1" smtClean="0"/>
              <a:t>én</a:t>
            </a:r>
            <a:r>
              <a:rPr lang="hu-HU" sz="2800" b="1" dirty="0" smtClean="0"/>
              <a:t>, </a:t>
            </a:r>
            <a:r>
              <a:rPr lang="hu-HU" sz="2800" b="1" dirty="0" err="1" smtClean="0"/>
              <a:t>én</a:t>
            </a:r>
            <a:r>
              <a:rPr lang="hu-HU" sz="2800" b="1" dirty="0" smtClean="0"/>
              <a:t> </a:t>
            </a:r>
            <a:r>
              <a:rPr lang="hu-HU" sz="2800" b="1" dirty="0" err="1" smtClean="0"/>
              <a:t>én</a:t>
            </a:r>
            <a:r>
              <a:rPr lang="hu-HU" sz="2800" b="1" dirty="0" smtClean="0"/>
              <a:t>, … még az „azt </a:t>
            </a:r>
            <a:r>
              <a:rPr lang="hu-HU" sz="2800" b="1" dirty="0" err="1" smtClean="0"/>
              <a:t>gondolommal</a:t>
            </a:r>
            <a:r>
              <a:rPr lang="hu-HU" sz="2800" b="1" dirty="0" smtClean="0"/>
              <a:t>” sem lesz szerényebb…</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200" b="1" dirty="0" smtClean="0">
                <a:solidFill>
                  <a:srgbClr val="FF0000"/>
                </a:solidFill>
              </a:rPr>
              <a:t>A személyesség varázsa – a személyes „márkaépítés”</a:t>
            </a:r>
            <a:endParaRPr lang="hu-HU" sz="3200" b="1" dirty="0">
              <a:solidFill>
                <a:srgbClr val="FF0000"/>
              </a:solidFill>
            </a:endParaRPr>
          </a:p>
        </p:txBody>
      </p:sp>
      <p:sp>
        <p:nvSpPr>
          <p:cNvPr id="3" name="Tartalom helye 2"/>
          <p:cNvSpPr>
            <a:spLocks noGrp="1"/>
          </p:cNvSpPr>
          <p:nvPr>
            <p:ph idx="1"/>
          </p:nvPr>
        </p:nvSpPr>
        <p:spPr/>
        <p:txBody>
          <a:bodyPr>
            <a:normAutofit fontScale="92500" lnSpcReduction="10000"/>
          </a:bodyPr>
          <a:lstStyle/>
          <a:p>
            <a:r>
              <a:rPr lang="hu-HU" dirty="0" smtClean="0"/>
              <a:t> Interjúhelyzetben is - személyes példákkal</a:t>
            </a:r>
          </a:p>
          <a:p>
            <a:r>
              <a:rPr lang="hu-HU" dirty="0" smtClean="0"/>
              <a:t> Személyes márkaépítés – „</a:t>
            </a:r>
            <a:r>
              <a:rPr lang="hu-HU" dirty="0" err="1" smtClean="0"/>
              <a:t>personal</a:t>
            </a:r>
            <a:r>
              <a:rPr lang="hu-HU" dirty="0" smtClean="0"/>
              <a:t> </a:t>
            </a:r>
            <a:r>
              <a:rPr lang="hu-HU" dirty="0" err="1" smtClean="0"/>
              <a:t>branding</a:t>
            </a:r>
            <a:r>
              <a:rPr lang="hu-HU" dirty="0" smtClean="0"/>
              <a:t>” </a:t>
            </a:r>
          </a:p>
          <a:p>
            <a:pPr indent="12700">
              <a:buNone/>
            </a:pPr>
            <a:r>
              <a:rPr lang="hu-HU" dirty="0" smtClean="0"/>
              <a:t>„</a:t>
            </a:r>
            <a:r>
              <a:rPr lang="hu-HU" sz="2400" dirty="0" smtClean="0"/>
              <a:t>A </a:t>
            </a:r>
            <a:r>
              <a:rPr lang="hu-HU" sz="2400" dirty="0"/>
              <a:t>márkaértékeink és a személyiségünk közötti összhang alapfeltétel, azonban az is fontos, hogy a választott márkaértékeink egymással is harmóniában </a:t>
            </a:r>
            <a:r>
              <a:rPr lang="hu-HU" sz="2400" dirty="0" smtClean="0"/>
              <a:t>legyenek…</a:t>
            </a:r>
            <a:r>
              <a:rPr lang="hu-HU" sz="2400" dirty="0"/>
              <a:t> </a:t>
            </a:r>
          </a:p>
          <a:p>
            <a:pPr indent="12700">
              <a:buNone/>
            </a:pPr>
            <a:r>
              <a:rPr lang="hu-HU" sz="2400" dirty="0" smtClean="0"/>
              <a:t>A </a:t>
            </a:r>
            <a:r>
              <a:rPr lang="hu-HU" sz="2400" dirty="0"/>
              <a:t>márka értékei alapvetően a bizalomról szólnak, amit felépíteni hosszú időbe telik, de lerombolni egy pillanat műve lehet. Kritikus tehát, hogy a személyes márkánk értékeit minden szituációban következetesen és előre kiszámíthatóan képviseljük. Az emberek többsége szemében ugyanis elég egyetlen önellentmondás, és a hitelesség azonnal odavész</a:t>
            </a:r>
            <a:r>
              <a:rPr lang="hu-HU" sz="2400" dirty="0" smtClean="0"/>
              <a:t>.”</a:t>
            </a:r>
          </a:p>
          <a:p>
            <a:pPr algn="r">
              <a:buNone/>
            </a:pPr>
            <a:r>
              <a:rPr lang="hu-HU" sz="2400" dirty="0" smtClean="0">
                <a:hlinkClick r:id="rId2"/>
              </a:rPr>
              <a:t>http://www.uzletresz.hu</a:t>
            </a:r>
            <a:r>
              <a:rPr lang="hu-HU" sz="2400" dirty="0" smtClean="0"/>
              <a:t> Balla</a:t>
            </a:r>
            <a:r>
              <a:rPr lang="hu-HU" sz="2400" b="1" dirty="0" smtClean="0"/>
              <a:t>  </a:t>
            </a:r>
            <a:r>
              <a:rPr lang="hu-HU" sz="2400" dirty="0" smtClean="0"/>
              <a:t>Zsolt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ím 1"/>
          <p:cNvSpPr>
            <a:spLocks noGrp="1"/>
          </p:cNvSpPr>
          <p:nvPr>
            <p:ph type="title"/>
          </p:nvPr>
        </p:nvSpPr>
        <p:spPr/>
        <p:txBody>
          <a:bodyPr>
            <a:normAutofit fontScale="90000"/>
          </a:bodyPr>
          <a:lstStyle/>
          <a:p>
            <a:pPr eaLnBrk="1" hangingPunct="1"/>
            <a:r>
              <a:rPr lang="hu-HU" sz="4000" b="1" dirty="0" smtClean="0"/>
              <a:t>Hallottad? Olvastad? Láttad?</a:t>
            </a:r>
            <a:br>
              <a:rPr lang="hu-HU" sz="4000" b="1" dirty="0" smtClean="0"/>
            </a:br>
            <a:r>
              <a:rPr lang="hu-HU" sz="4000" b="1" dirty="0" smtClean="0"/>
              <a:t>avagy hiúak vagyunk…</a:t>
            </a:r>
          </a:p>
        </p:txBody>
      </p:sp>
      <p:sp>
        <p:nvSpPr>
          <p:cNvPr id="20483" name="Tartalom helye 2"/>
          <p:cNvSpPr>
            <a:spLocks noGrp="1"/>
          </p:cNvSpPr>
          <p:nvPr>
            <p:ph idx="1"/>
          </p:nvPr>
        </p:nvSpPr>
        <p:spPr>
          <a:xfrm>
            <a:off x="395288" y="1700213"/>
            <a:ext cx="8229600" cy="4383087"/>
          </a:xfrm>
        </p:spPr>
        <p:txBody>
          <a:bodyPr>
            <a:normAutofit fontScale="92500"/>
          </a:bodyPr>
          <a:lstStyle/>
          <a:p>
            <a:pPr marL="534988" indent="-534988" eaLnBrk="1" hangingPunct="1">
              <a:buFont typeface="Wingdings" pitchFamily="2" charset="2"/>
              <a:buChar char="q"/>
            </a:pPr>
            <a:r>
              <a:rPr lang="hu-HU" b="1" dirty="0" smtClean="0"/>
              <a:t>Az interjúkészítő minden alkalommal örül, ha megdicsérjük a közös produkciót…</a:t>
            </a:r>
          </a:p>
          <a:p>
            <a:pPr marL="534988" indent="-534988" eaLnBrk="1" hangingPunct="1">
              <a:buFont typeface="Wingdings" pitchFamily="2" charset="2"/>
              <a:buChar char="q"/>
            </a:pPr>
            <a:r>
              <a:rPr lang="hu-HU" b="1" dirty="0" smtClean="0"/>
              <a:t>A visszajelzés szerepe - kölcsönösen fontos</a:t>
            </a:r>
          </a:p>
          <a:p>
            <a:pPr marL="534988" indent="-534988" eaLnBrk="1" hangingPunct="1">
              <a:buFont typeface="Wingdings" pitchFamily="2" charset="2"/>
              <a:buChar char="q"/>
            </a:pPr>
            <a:r>
              <a:rPr lang="hu-HU" b="1" dirty="0" smtClean="0"/>
              <a:t>Mindig javasoljunk új témákat is és kollégáink, tanítványaink teljesítményeit is –ez a jövőbeni média megjelenés egyik kulcsa.</a:t>
            </a:r>
          </a:p>
          <a:p>
            <a:pPr marL="534988" indent="-534988" eaLnBrk="1" hangingPunct="1">
              <a:buFont typeface="Wingdings" pitchFamily="2" charset="2"/>
              <a:buChar char="q"/>
            </a:pPr>
            <a:r>
              <a:rPr lang="hu-HU" b="1" dirty="0" smtClean="0"/>
              <a:t>Tartós kapcsolatok? Ma??? </a:t>
            </a:r>
          </a:p>
          <a:p>
            <a:pPr marL="534988" indent="-534988" eaLnBrk="1" hangingPunct="1">
              <a:buNone/>
            </a:pPr>
            <a:r>
              <a:rPr lang="hu-HU" b="1" dirty="0"/>
              <a:t> </a:t>
            </a:r>
            <a:r>
              <a:rPr lang="hu-HU" b="1" dirty="0" smtClean="0"/>
              <a:t>                                  </a:t>
            </a:r>
            <a:r>
              <a:rPr lang="hu-HU" b="1" dirty="0" smtClean="0">
                <a:solidFill>
                  <a:srgbClr val="FF0000"/>
                </a:solidFill>
              </a:rPr>
              <a:t>Igen</a:t>
            </a:r>
            <a:endParaRPr lang="hu-HU" dirty="0" smtClean="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Akkor hogyan is???</a:t>
            </a:r>
            <a:endParaRPr lang="hu-HU" dirty="0"/>
          </a:p>
        </p:txBody>
      </p:sp>
      <p:sp>
        <p:nvSpPr>
          <p:cNvPr id="3" name="Tartalom helye 2"/>
          <p:cNvSpPr>
            <a:spLocks noGrp="1"/>
          </p:cNvSpPr>
          <p:nvPr>
            <p:ph idx="1"/>
          </p:nvPr>
        </p:nvSpPr>
        <p:spPr/>
        <p:txBody>
          <a:bodyPr>
            <a:normAutofit fontScale="92500" lnSpcReduction="10000"/>
          </a:bodyPr>
          <a:lstStyle/>
          <a:p>
            <a:r>
              <a:rPr lang="hu-HU" dirty="0" smtClean="0"/>
              <a:t>Első szabály: kinek ,mit akarok? </a:t>
            </a:r>
          </a:p>
          <a:p>
            <a:r>
              <a:rPr lang="hu-HU" dirty="0" smtClean="0"/>
              <a:t>Kreatív ötlet! Többféle formában.</a:t>
            </a:r>
          </a:p>
          <a:p>
            <a:r>
              <a:rPr lang="hu-HU" dirty="0" smtClean="0"/>
              <a:t>Keressünk helyet! Médiagyűlölők nem tudják….</a:t>
            </a:r>
          </a:p>
          <a:p>
            <a:r>
              <a:rPr lang="hu-HU" dirty="0" smtClean="0"/>
              <a:t>Keressünk műfajt!”Nagy Médiaelhárítók” tanácstalanok…</a:t>
            </a:r>
          </a:p>
          <a:p>
            <a:r>
              <a:rPr lang="hu-HU" dirty="0" smtClean="0"/>
              <a:t>Keressünk kontaktot!(impresszum) Tartsuk a kapcsolatot!</a:t>
            </a:r>
          </a:p>
          <a:p>
            <a:r>
              <a:rPr lang="hu-HU" dirty="0" smtClean="0"/>
              <a:t>Megbízhatóság!</a:t>
            </a:r>
          </a:p>
          <a:p>
            <a:pPr algn="r">
              <a:buNone/>
            </a:pPr>
            <a:r>
              <a:rPr lang="hu-HU" sz="1400" dirty="0" smtClean="0"/>
              <a:t>Felhasznált irodalom:</a:t>
            </a:r>
          </a:p>
          <a:p>
            <a:pPr algn="r">
              <a:buNone/>
            </a:pPr>
            <a:r>
              <a:rPr lang="hu-HU" sz="1400" dirty="0" smtClean="0"/>
              <a:t>Nógrádi Gábor, Ide nekem a címlapot is! A médiakapcsolatok művészete</a:t>
            </a:r>
          </a:p>
          <a:p>
            <a:pPr algn="r">
              <a:buNone/>
            </a:pPr>
            <a:r>
              <a:rPr lang="hu-HU" sz="1400" dirty="0" smtClean="0"/>
              <a:t>PRESSKONTAKT,2004. </a:t>
            </a:r>
            <a:endParaRPr lang="hu-HU"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Merjünk kérdezni! </a:t>
            </a:r>
            <a:r>
              <a:rPr lang="hu-HU" dirty="0" smtClean="0">
                <a:sym typeface="Wingdings" pitchFamily="2" charset="2"/>
              </a:rPr>
              <a:t></a:t>
            </a:r>
            <a:endParaRPr lang="hu-HU" dirty="0"/>
          </a:p>
        </p:txBody>
      </p:sp>
      <p:sp>
        <p:nvSpPr>
          <p:cNvPr id="3" name="Tartalom helye 2"/>
          <p:cNvSpPr>
            <a:spLocks noGrp="1"/>
          </p:cNvSpPr>
          <p:nvPr>
            <p:ph idx="1"/>
          </p:nvPr>
        </p:nvSpPr>
        <p:spPr/>
        <p:txBody>
          <a:bodyPr>
            <a:normAutofit/>
          </a:bodyPr>
          <a:lstStyle/>
          <a:p>
            <a:pPr>
              <a:buNone/>
            </a:pPr>
            <a:r>
              <a:rPr lang="hu-HU" dirty="0" smtClean="0"/>
              <a:t>  </a:t>
            </a:r>
            <a:r>
              <a:rPr lang="hu-HU" b="1" dirty="0" smtClean="0"/>
              <a:t>Diákjainktól</a:t>
            </a:r>
            <a:r>
              <a:rPr lang="hu-HU" dirty="0" smtClean="0"/>
              <a:t> kérjünk tanácsot</a:t>
            </a:r>
            <a:r>
              <a:rPr lang="hu-HU" dirty="0" smtClean="0"/>
              <a:t>!</a:t>
            </a:r>
          </a:p>
          <a:p>
            <a:pPr>
              <a:buNone/>
            </a:pPr>
            <a:r>
              <a:rPr lang="hu-HU" b="1" dirty="0" smtClean="0"/>
              <a:t>  Hol</a:t>
            </a:r>
            <a:r>
              <a:rPr lang="hu-HU" dirty="0" smtClean="0"/>
              <a:t> </a:t>
            </a:r>
            <a:r>
              <a:rPr lang="hu-HU" dirty="0" smtClean="0"/>
              <a:t>lenne jó és </a:t>
            </a:r>
            <a:r>
              <a:rPr lang="hu-HU" b="1" dirty="0" smtClean="0"/>
              <a:t>hogyan</a:t>
            </a:r>
            <a:r>
              <a:rPr lang="hu-HU" dirty="0" smtClean="0"/>
              <a:t> hírt adni</a:t>
            </a:r>
            <a:r>
              <a:rPr lang="hu-HU" dirty="0" smtClean="0"/>
              <a:t>?</a:t>
            </a:r>
            <a:endParaRPr lang="hu-HU" dirty="0" smtClean="0"/>
          </a:p>
          <a:p>
            <a:pPr>
              <a:buNone/>
            </a:pPr>
            <a:r>
              <a:rPr lang="hu-HU" dirty="0" smtClean="0"/>
              <a:t>  A média tartalom előállítás az anyanyelvük része.</a:t>
            </a:r>
          </a:p>
          <a:p>
            <a:pPr>
              <a:buNone/>
            </a:pPr>
            <a:r>
              <a:rPr lang="hu-HU" b="1" dirty="0" smtClean="0"/>
              <a:t>  Mit</a:t>
            </a:r>
            <a:r>
              <a:rPr lang="hu-HU" b="1" dirty="0" smtClean="0"/>
              <a:t>?</a:t>
            </a:r>
          </a:p>
          <a:p>
            <a:pPr>
              <a:buNone/>
            </a:pPr>
            <a:r>
              <a:rPr lang="hu-HU" dirty="0" err="1" smtClean="0"/>
              <a:t>Performanszok</a:t>
            </a:r>
            <a:r>
              <a:rPr lang="hu-HU" dirty="0" smtClean="0"/>
              <a:t>, </a:t>
            </a:r>
            <a:r>
              <a:rPr lang="hu-HU" dirty="0" err="1" smtClean="0"/>
              <a:t>flash</a:t>
            </a:r>
            <a:r>
              <a:rPr lang="hu-HU" dirty="0" smtClean="0"/>
              <a:t> </a:t>
            </a:r>
            <a:r>
              <a:rPr lang="hu-HU" dirty="0" err="1" smtClean="0"/>
              <a:t>mobok</a:t>
            </a:r>
            <a:r>
              <a:rPr lang="hu-HU" dirty="0" smtClean="0"/>
              <a:t>, „helyek” </a:t>
            </a:r>
            <a:r>
              <a:rPr lang="hu-HU" dirty="0" smtClean="0"/>
              <a:t>ismerete: most melyik  a   „trendi</a:t>
            </a:r>
            <a:r>
              <a:rPr lang="hu-HU" dirty="0" smtClean="0"/>
              <a:t>” </a:t>
            </a:r>
            <a:r>
              <a:rPr lang="hu-HU" dirty="0" smtClean="0"/>
              <a:t>– kapcsolat a </a:t>
            </a:r>
            <a:r>
              <a:rPr lang="hu-HU" dirty="0" smtClean="0"/>
              <a:t>mával.</a:t>
            </a:r>
          </a:p>
          <a:p>
            <a:pPr>
              <a:buNone/>
            </a:pPr>
            <a:r>
              <a:rPr lang="hu-HU" dirty="0" smtClean="0"/>
              <a:t> </a:t>
            </a:r>
            <a:endParaRPr lang="hu-H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idx="1"/>
          </p:nvPr>
        </p:nvSpPr>
        <p:spPr/>
        <p:txBody>
          <a:bodyPr/>
          <a:lstStyle/>
          <a:p>
            <a:pPr>
              <a:buNone/>
            </a:pPr>
            <a:endParaRPr lang="hu-HU" dirty="0" smtClean="0"/>
          </a:p>
          <a:p>
            <a:pPr>
              <a:buNone/>
            </a:pPr>
            <a:endParaRPr lang="hu-HU" dirty="0" smtClean="0"/>
          </a:p>
          <a:p>
            <a:pPr algn="ctr">
              <a:buNone/>
            </a:pPr>
            <a:r>
              <a:rPr lang="hu-HU" sz="4000" b="1" dirty="0" smtClean="0"/>
              <a:t>Köszönöm a figyelmet és most játsszunk!</a:t>
            </a:r>
            <a:endParaRPr lang="hu-HU" sz="4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b="1" dirty="0" smtClean="0">
                <a:solidFill>
                  <a:srgbClr val="FF0000"/>
                </a:solidFill>
              </a:rPr>
              <a:t>Miért is fontos?</a:t>
            </a:r>
            <a:br>
              <a:rPr lang="hu-HU" b="1" dirty="0" smtClean="0">
                <a:solidFill>
                  <a:srgbClr val="FF0000"/>
                </a:solidFill>
              </a:rPr>
            </a:br>
            <a:r>
              <a:rPr lang="hu-HU" sz="2000" b="1" dirty="0" smtClean="0"/>
              <a:t>Harc a figyelemért</a:t>
            </a:r>
            <a:endParaRPr lang="hu-HU" sz="2000" b="1" dirty="0"/>
          </a:p>
        </p:txBody>
      </p:sp>
      <p:sp>
        <p:nvSpPr>
          <p:cNvPr id="3" name="Tartalom helye 2"/>
          <p:cNvSpPr>
            <a:spLocks noGrp="1"/>
          </p:cNvSpPr>
          <p:nvPr>
            <p:ph idx="1"/>
          </p:nvPr>
        </p:nvSpPr>
        <p:spPr/>
        <p:txBody>
          <a:bodyPr>
            <a:normAutofit/>
          </a:bodyPr>
          <a:lstStyle/>
          <a:p>
            <a:pPr>
              <a:buNone/>
              <a:defRPr/>
            </a:pPr>
            <a:r>
              <a:rPr lang="hu-HU" b="1" dirty="0"/>
              <a:t>A társadalmi transzparenciától a pályázatokig </a:t>
            </a:r>
            <a:endParaRPr lang="hu-HU" b="1" dirty="0" smtClean="0"/>
          </a:p>
          <a:p>
            <a:pPr>
              <a:buNone/>
              <a:defRPr/>
            </a:pPr>
            <a:r>
              <a:rPr lang="hu-HU" sz="1600" b="1" dirty="0" smtClean="0"/>
              <a:t>„Aki ma a homokba dugja a fejét,holnap a fogát csikorgatja” ( Falfirka)</a:t>
            </a:r>
            <a:endParaRPr lang="hu-HU" sz="1600" b="1" dirty="0"/>
          </a:p>
          <a:p>
            <a:pPr marL="625475">
              <a:defRPr/>
            </a:pPr>
            <a:r>
              <a:rPr lang="hu-HU" b="1" dirty="0"/>
              <a:t>Vagyunk (vagyok)</a:t>
            </a:r>
          </a:p>
          <a:p>
            <a:pPr marL="625475">
              <a:defRPr/>
            </a:pPr>
            <a:r>
              <a:rPr lang="hu-HU" b="1" dirty="0"/>
              <a:t>Produkálunk (produkálok)</a:t>
            </a:r>
          </a:p>
          <a:p>
            <a:pPr marL="625475">
              <a:defRPr/>
            </a:pPr>
            <a:r>
              <a:rPr lang="hu-HU" b="1" dirty="0"/>
              <a:t>Mit, miből és mennyiért?</a:t>
            </a:r>
          </a:p>
          <a:p>
            <a:pPr marL="625475">
              <a:defRPr/>
            </a:pPr>
            <a:r>
              <a:rPr lang="hu-HU" b="1" dirty="0"/>
              <a:t>Miért fontos ez a társadalomnak?   </a:t>
            </a:r>
            <a:r>
              <a:rPr lang="hu-HU" dirty="0" smtClean="0"/>
              <a:t>    </a:t>
            </a:r>
            <a:endParaRPr lang="hu-HU" dirty="0"/>
          </a:p>
          <a:p>
            <a:pPr algn="ctr">
              <a:buNone/>
            </a:pPr>
            <a:r>
              <a:rPr lang="hu-HU" dirty="0" smtClean="0"/>
              <a:t>  </a:t>
            </a:r>
            <a:endParaRPr lang="hu-HU" b="1" dirty="0" smtClean="0">
              <a:solidFill>
                <a:srgbClr val="FF0000"/>
              </a:solidFill>
            </a:endParaRPr>
          </a:p>
          <a:p>
            <a:pPr algn="ctr">
              <a:buNone/>
            </a:pPr>
            <a:r>
              <a:rPr lang="hu-HU" b="1" dirty="0" smtClean="0"/>
              <a:t>A „Nagy Médiaelhárító” nem működik</a:t>
            </a:r>
            <a:endParaRPr lang="hu-HU"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Ami a jéghegyből nem látható…</a:t>
            </a:r>
            <a:endParaRPr lang="hu-HU" dirty="0"/>
          </a:p>
        </p:txBody>
      </p:sp>
      <p:sp>
        <p:nvSpPr>
          <p:cNvPr id="3" name="Tartalom helye 2"/>
          <p:cNvSpPr>
            <a:spLocks noGrp="1"/>
          </p:cNvSpPr>
          <p:nvPr>
            <p:ph idx="1"/>
          </p:nvPr>
        </p:nvSpPr>
        <p:spPr/>
        <p:txBody>
          <a:bodyPr/>
          <a:lstStyle/>
          <a:p>
            <a:r>
              <a:rPr lang="hu-HU" dirty="0" smtClean="0"/>
              <a:t>Ha megértjük a média működési elveit –akkor tudjuk használni</a:t>
            </a:r>
          </a:p>
          <a:p>
            <a:r>
              <a:rPr lang="hu-HU" dirty="0" smtClean="0"/>
              <a:t>A </a:t>
            </a:r>
            <a:r>
              <a:rPr lang="hu-HU" dirty="0" err="1" smtClean="0"/>
              <a:t>fb</a:t>
            </a:r>
            <a:r>
              <a:rPr lang="hu-HU" dirty="0" smtClean="0"/>
              <a:t> nemzedék már tudja…</a:t>
            </a:r>
          </a:p>
          <a:p>
            <a:r>
              <a:rPr lang="hu-HU" dirty="0" smtClean="0"/>
              <a:t>Nemcsak </a:t>
            </a:r>
            <a:r>
              <a:rPr lang="hu-HU" smtClean="0"/>
              <a:t>tartalom </a:t>
            </a:r>
            <a:r>
              <a:rPr lang="hu-HU" smtClean="0"/>
              <a:t>fogyasztók, </a:t>
            </a:r>
            <a:r>
              <a:rPr lang="hu-HU" smtClean="0"/>
              <a:t>de </a:t>
            </a:r>
            <a:r>
              <a:rPr lang="hu-HU" smtClean="0"/>
              <a:t>előállítók </a:t>
            </a:r>
            <a:r>
              <a:rPr lang="hu-HU" dirty="0" smtClean="0"/>
              <a:t>is</a:t>
            </a:r>
          </a:p>
          <a:p>
            <a:pPr>
              <a:buNone/>
            </a:pPr>
            <a:endParaRPr lang="hu-HU" dirty="0" smtClean="0"/>
          </a:p>
          <a:p>
            <a:pPr>
              <a:buNone/>
            </a:pPr>
            <a:r>
              <a:rPr lang="hu-HU" dirty="0" smtClean="0"/>
              <a:t> Az újságíró és PR szakember </a:t>
            </a:r>
            <a:r>
              <a:rPr lang="hu-HU" b="1" dirty="0" smtClean="0">
                <a:solidFill>
                  <a:srgbClr val="FF0000"/>
                </a:solidFill>
              </a:rPr>
              <a:t>nem ugyanaz</a:t>
            </a:r>
            <a:r>
              <a:rPr lang="hu-HU" dirty="0" smtClean="0"/>
              <a:t>, és mégis van közös felület!</a:t>
            </a:r>
            <a:endParaRPr lang="hu-H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sz="3100" b="1" dirty="0" smtClean="0"/>
              <a:t/>
            </a:r>
            <a:br>
              <a:rPr lang="hu-HU" sz="3100" b="1" dirty="0" smtClean="0"/>
            </a:br>
            <a:r>
              <a:rPr lang="hu-HU" sz="3100" b="1" dirty="0" smtClean="0"/>
              <a:t>Médiaműfajok</a:t>
            </a:r>
            <a:r>
              <a:rPr lang="hu-HU" b="1" dirty="0" smtClean="0"/>
              <a:t/>
            </a:r>
            <a:br>
              <a:rPr lang="hu-HU" b="1" dirty="0" smtClean="0"/>
            </a:br>
            <a:r>
              <a:rPr lang="hu-HU" sz="2700" b="1" dirty="0" smtClean="0">
                <a:solidFill>
                  <a:schemeClr val="tx1">
                    <a:lumMod val="65000"/>
                    <a:lumOff val="35000"/>
                  </a:schemeClr>
                </a:solidFill>
              </a:rPr>
              <a:t>A kommunikációs környezet útjelző táblái</a:t>
            </a:r>
            <a:r>
              <a:rPr lang="hu-HU" b="1" dirty="0" smtClean="0">
                <a:solidFill>
                  <a:schemeClr val="tx1">
                    <a:lumMod val="65000"/>
                    <a:lumOff val="35000"/>
                  </a:schemeClr>
                </a:solidFill>
              </a:rPr>
              <a:t/>
            </a:r>
            <a:br>
              <a:rPr lang="hu-HU" b="1" dirty="0" smtClean="0">
                <a:solidFill>
                  <a:schemeClr val="tx1">
                    <a:lumMod val="65000"/>
                    <a:lumOff val="35000"/>
                  </a:schemeClr>
                </a:solidFill>
              </a:rPr>
            </a:br>
            <a:endParaRPr lang="hu-HU" dirty="0"/>
          </a:p>
        </p:txBody>
      </p:sp>
      <p:sp>
        <p:nvSpPr>
          <p:cNvPr id="3" name="Tartalom helye 2"/>
          <p:cNvSpPr>
            <a:spLocks noGrp="1"/>
          </p:cNvSpPr>
          <p:nvPr>
            <p:ph idx="1"/>
          </p:nvPr>
        </p:nvSpPr>
        <p:spPr/>
        <p:txBody>
          <a:bodyPr>
            <a:normAutofit fontScale="85000" lnSpcReduction="20000"/>
          </a:bodyPr>
          <a:lstStyle/>
          <a:p>
            <a:pPr>
              <a:buNone/>
            </a:pPr>
            <a:r>
              <a:rPr lang="hu-HU" dirty="0" smtClean="0"/>
              <a:t>A király : a </a:t>
            </a:r>
            <a:r>
              <a:rPr lang="hu-HU" b="1" dirty="0" smtClean="0">
                <a:solidFill>
                  <a:srgbClr val="C00000"/>
                </a:solidFill>
              </a:rPr>
              <a:t>HÍR</a:t>
            </a:r>
          </a:p>
          <a:p>
            <a:pPr>
              <a:defRPr/>
            </a:pPr>
            <a:r>
              <a:rPr lang="hu-HU" dirty="0" err="1"/>
              <a:t>Who</a:t>
            </a:r>
            <a:r>
              <a:rPr lang="hu-HU" dirty="0"/>
              <a:t>?    </a:t>
            </a:r>
            <a:r>
              <a:rPr lang="hu-HU" b="1" dirty="0"/>
              <a:t>Ki?</a:t>
            </a:r>
          </a:p>
          <a:p>
            <a:pPr>
              <a:defRPr/>
            </a:pPr>
            <a:r>
              <a:rPr lang="hu-HU" dirty="0" err="1"/>
              <a:t>What</a:t>
            </a:r>
            <a:r>
              <a:rPr lang="hu-HU" dirty="0"/>
              <a:t>?   </a:t>
            </a:r>
            <a:r>
              <a:rPr lang="hu-HU" b="1" dirty="0"/>
              <a:t>Mi?</a:t>
            </a:r>
          </a:p>
          <a:p>
            <a:pPr>
              <a:defRPr/>
            </a:pPr>
            <a:r>
              <a:rPr lang="hu-HU" dirty="0" err="1"/>
              <a:t>When</a:t>
            </a:r>
            <a:r>
              <a:rPr lang="hu-HU" dirty="0"/>
              <a:t>?  </a:t>
            </a:r>
            <a:r>
              <a:rPr lang="hu-HU" b="1" dirty="0"/>
              <a:t>Mikor?</a:t>
            </a:r>
          </a:p>
          <a:p>
            <a:pPr>
              <a:defRPr/>
            </a:pPr>
            <a:r>
              <a:rPr lang="hu-HU" dirty="0" err="1"/>
              <a:t>Where</a:t>
            </a:r>
            <a:r>
              <a:rPr lang="hu-HU" dirty="0"/>
              <a:t>? </a:t>
            </a:r>
            <a:r>
              <a:rPr lang="hu-HU" b="1" dirty="0"/>
              <a:t>Hol?</a:t>
            </a:r>
          </a:p>
          <a:p>
            <a:pPr>
              <a:defRPr/>
            </a:pPr>
            <a:r>
              <a:rPr lang="hu-HU" dirty="0" err="1"/>
              <a:t>Why</a:t>
            </a:r>
            <a:r>
              <a:rPr lang="hu-HU" dirty="0"/>
              <a:t>?     </a:t>
            </a:r>
            <a:r>
              <a:rPr lang="hu-HU" b="1" dirty="0"/>
              <a:t>Miért? </a:t>
            </a:r>
          </a:p>
          <a:p>
            <a:pPr>
              <a:defRPr/>
            </a:pPr>
            <a:r>
              <a:rPr lang="hu-HU" dirty="0" err="1"/>
              <a:t>How</a:t>
            </a:r>
            <a:r>
              <a:rPr lang="hu-HU" dirty="0"/>
              <a:t>?     </a:t>
            </a:r>
            <a:r>
              <a:rPr lang="hu-HU" b="1" dirty="0" smtClean="0"/>
              <a:t>Hogyan?</a:t>
            </a:r>
            <a:endParaRPr lang="hu-HU" b="1" dirty="0"/>
          </a:p>
          <a:p>
            <a:pPr algn="ctr">
              <a:buNone/>
              <a:defRPr/>
            </a:pPr>
            <a:r>
              <a:rPr lang="hu-HU" b="1" dirty="0">
                <a:solidFill>
                  <a:srgbClr val="C00000"/>
                </a:solidFill>
              </a:rPr>
              <a:t>5W+1H</a:t>
            </a:r>
          </a:p>
          <a:p>
            <a:pPr>
              <a:buNone/>
              <a:defRPr/>
            </a:pPr>
            <a:r>
              <a:rPr lang="hu-HU" dirty="0"/>
              <a:t>Ókori retorika- törvényszéki ügyeknél: </a:t>
            </a:r>
          </a:p>
          <a:p>
            <a:pPr>
              <a:buNone/>
              <a:defRPr/>
            </a:pPr>
            <a:r>
              <a:rPr lang="hu-HU" dirty="0"/>
              <a:t>Ki, mikor, mit, hol, miért, hogyan és mely eszközök által</a:t>
            </a:r>
            <a:r>
              <a:rPr lang="hu-HU" dirty="0" smtClean="0"/>
              <a:t>?</a:t>
            </a:r>
            <a:endParaRPr lang="hu-H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A hír</a:t>
            </a:r>
            <a:endParaRPr lang="hu-HU" dirty="0"/>
          </a:p>
        </p:txBody>
      </p:sp>
      <p:sp>
        <p:nvSpPr>
          <p:cNvPr id="3" name="Tartalom helye 2"/>
          <p:cNvSpPr>
            <a:spLocks noGrp="1"/>
          </p:cNvSpPr>
          <p:nvPr>
            <p:ph idx="1"/>
          </p:nvPr>
        </p:nvSpPr>
        <p:spPr/>
        <p:txBody>
          <a:bodyPr>
            <a:normAutofit fontScale="70000" lnSpcReduction="20000"/>
          </a:bodyPr>
          <a:lstStyle/>
          <a:p>
            <a:r>
              <a:rPr lang="hu-HU" dirty="0" smtClean="0"/>
              <a:t>olyan ellenőrzött és igaznak bizonyult információ, amely közérdeklődésre tarthat számot, és amely speciális szakmai eljárás, a hírszerkesztés eredményeként jött létre</a:t>
            </a:r>
            <a:r>
              <a:rPr lang="hu-HU" dirty="0" smtClean="0"/>
              <a:t>.</a:t>
            </a:r>
          </a:p>
          <a:p>
            <a:pPr>
              <a:buNone/>
            </a:pPr>
            <a:r>
              <a:rPr lang="hu-HU" b="1" dirty="0" smtClean="0"/>
              <a:t> </a:t>
            </a:r>
            <a:r>
              <a:rPr lang="hu-HU" b="1" dirty="0" smtClean="0"/>
              <a:t>   </a:t>
            </a:r>
            <a:r>
              <a:rPr lang="hu-HU" b="1" dirty="0" smtClean="0"/>
              <a:t>A hírszerkesztés során a legfontosabb feladat a hírérték meghatározása</a:t>
            </a:r>
            <a:r>
              <a:rPr lang="hu-HU" dirty="0" smtClean="0"/>
              <a:t>. A hírértéket növeli:</a:t>
            </a:r>
          </a:p>
          <a:p>
            <a:pPr lvl="0"/>
            <a:r>
              <a:rPr lang="hu-HU" dirty="0" smtClean="0"/>
              <a:t>az esemény, történés, cselekvés aktualitása, frissessége, </a:t>
            </a:r>
          </a:p>
          <a:p>
            <a:pPr lvl="0"/>
            <a:r>
              <a:rPr lang="hu-HU" dirty="0" smtClean="0"/>
              <a:t>a hírben szereplők ismertsége, pozíciója, befolyása, </a:t>
            </a:r>
          </a:p>
          <a:p>
            <a:pPr lvl="0"/>
            <a:r>
              <a:rPr lang="hu-HU" dirty="0" smtClean="0"/>
              <a:t>a földrajzi közelség, </a:t>
            </a:r>
          </a:p>
          <a:p>
            <a:pPr lvl="0"/>
            <a:r>
              <a:rPr lang="hu-HU" dirty="0" smtClean="0"/>
              <a:t>az esemény, történés, cselekvés egyedisége, szokatlansága, meglepő vagy megdöbbentő volta, </a:t>
            </a:r>
          </a:p>
          <a:p>
            <a:pPr lvl="0"/>
            <a:r>
              <a:rPr lang="hu-HU" dirty="0" smtClean="0"/>
              <a:t>a tematikai keretbe illeszthetőség, azaz van-e előzménye a hírnek, </a:t>
            </a:r>
          </a:p>
          <a:p>
            <a:r>
              <a:rPr lang="hu-HU" dirty="0" smtClean="0"/>
              <a:t>az információ érdekessége, szórakoztató </a:t>
            </a:r>
            <a:r>
              <a:rPr lang="hu-HU" dirty="0" smtClean="0"/>
              <a:t>jellege</a:t>
            </a:r>
          </a:p>
          <a:p>
            <a:pPr>
              <a:buNone/>
            </a:pPr>
            <a:r>
              <a:rPr lang="hu-HU" dirty="0" smtClean="0"/>
              <a:t>A hírek sorrendje is a szakma szabályai szerint meghatározható, ez a hírsorrend.</a:t>
            </a:r>
            <a:endParaRPr lang="hu-H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Mikor hír a hír?</a:t>
            </a:r>
            <a:endParaRPr lang="hu-HU" b="1" dirty="0"/>
          </a:p>
        </p:txBody>
      </p:sp>
      <p:sp>
        <p:nvSpPr>
          <p:cNvPr id="3" name="Tartalom helye 2"/>
          <p:cNvSpPr>
            <a:spLocks noGrp="1"/>
          </p:cNvSpPr>
          <p:nvPr>
            <p:ph idx="1"/>
          </p:nvPr>
        </p:nvSpPr>
        <p:spPr/>
        <p:txBody>
          <a:bodyPr>
            <a:normAutofit fontScale="92500" lnSpcReduction="20000"/>
          </a:bodyPr>
          <a:lstStyle/>
          <a:p>
            <a:pPr marL="514350" indent="-514350"/>
            <a:r>
              <a:rPr lang="hu-HU" dirty="0" smtClean="0"/>
              <a:t>Amikor </a:t>
            </a:r>
            <a:r>
              <a:rPr lang="hu-HU" b="1" dirty="0" smtClean="0">
                <a:solidFill>
                  <a:srgbClr val="FF0000"/>
                </a:solidFill>
              </a:rPr>
              <a:t>újdonság</a:t>
            </a:r>
            <a:r>
              <a:rPr lang="hu-HU" dirty="0" smtClean="0"/>
              <a:t> </a:t>
            </a:r>
            <a:r>
              <a:rPr lang="hu-HU" sz="1600" dirty="0" smtClean="0"/>
              <a:t>(felfedezték,bemutatták,megtalálták,kijelölték, kitüntették, stb.)</a:t>
            </a:r>
          </a:p>
          <a:p>
            <a:pPr marL="514350" indent="-514350"/>
            <a:r>
              <a:rPr lang="hu-HU" sz="2800" dirty="0" smtClean="0"/>
              <a:t>Amikor </a:t>
            </a:r>
            <a:r>
              <a:rPr lang="hu-HU" sz="2800" b="1" dirty="0" smtClean="0">
                <a:solidFill>
                  <a:srgbClr val="FF0000"/>
                </a:solidFill>
              </a:rPr>
              <a:t>érzelmileg érint </a:t>
            </a:r>
            <a:r>
              <a:rPr lang="hu-HU" sz="1600" dirty="0" smtClean="0"/>
              <a:t>(anya, gyerek, beteg, öreg, kutya)</a:t>
            </a:r>
          </a:p>
          <a:p>
            <a:pPr marL="514350" indent="-514350"/>
            <a:r>
              <a:rPr lang="hu-HU" dirty="0" smtClean="0"/>
              <a:t>Amikor </a:t>
            </a:r>
            <a:r>
              <a:rPr lang="hu-HU" b="1" dirty="0" smtClean="0">
                <a:solidFill>
                  <a:srgbClr val="FF0000"/>
                </a:solidFill>
              </a:rPr>
              <a:t>titkokról</a:t>
            </a:r>
            <a:r>
              <a:rPr lang="hu-HU" dirty="0" smtClean="0"/>
              <a:t> van szó</a:t>
            </a:r>
            <a:r>
              <a:rPr lang="hu-HU" sz="1700" dirty="0" smtClean="0"/>
              <a:t>( amit valaki szeretne eltitkolni)</a:t>
            </a:r>
          </a:p>
          <a:p>
            <a:pPr marL="514350" indent="-514350"/>
            <a:r>
              <a:rPr lang="hu-HU" dirty="0" smtClean="0"/>
              <a:t>Amikor </a:t>
            </a:r>
            <a:r>
              <a:rPr lang="hu-HU" b="1" dirty="0" smtClean="0">
                <a:solidFill>
                  <a:srgbClr val="FF0000"/>
                </a:solidFill>
              </a:rPr>
              <a:t>kedvelt témakörhöz </a:t>
            </a:r>
            <a:r>
              <a:rPr lang="hu-HU" dirty="0" smtClean="0"/>
              <a:t>kapcsolódik</a:t>
            </a:r>
            <a:r>
              <a:rPr lang="hu-HU" sz="1700" dirty="0" smtClean="0"/>
              <a:t>( bulvár)</a:t>
            </a:r>
          </a:p>
          <a:p>
            <a:pPr marL="514350" indent="-514350"/>
            <a:r>
              <a:rPr lang="hu-HU" dirty="0" smtClean="0"/>
              <a:t>Ami </a:t>
            </a:r>
            <a:r>
              <a:rPr lang="hu-HU" b="1" dirty="0" smtClean="0">
                <a:solidFill>
                  <a:srgbClr val="FF0000"/>
                </a:solidFill>
              </a:rPr>
              <a:t>szórakoztat</a:t>
            </a:r>
            <a:r>
              <a:rPr lang="hu-HU" sz="1600" dirty="0" smtClean="0"/>
              <a:t>(humor, sztori)</a:t>
            </a:r>
            <a:endParaRPr lang="hu-HU" sz="1600" b="1" dirty="0" smtClean="0"/>
          </a:p>
          <a:p>
            <a:pPr marL="514350" indent="-514350"/>
            <a:r>
              <a:rPr lang="hu-HU" dirty="0" smtClean="0"/>
              <a:t>Amikor érdeket sért, </a:t>
            </a:r>
            <a:r>
              <a:rPr lang="hu-HU" b="1" dirty="0" smtClean="0">
                <a:solidFill>
                  <a:srgbClr val="FF0000"/>
                </a:solidFill>
              </a:rPr>
              <a:t>konfliktust érint </a:t>
            </a:r>
            <a:r>
              <a:rPr lang="hu-HU" sz="1700" dirty="0" smtClean="0"/>
              <a:t>(háború, adó)</a:t>
            </a:r>
          </a:p>
          <a:p>
            <a:pPr marL="514350" indent="-514350"/>
            <a:r>
              <a:rPr lang="hu-HU" dirty="0" smtClean="0"/>
              <a:t>Amikor </a:t>
            </a:r>
            <a:r>
              <a:rPr lang="hu-HU" b="1" dirty="0" smtClean="0">
                <a:solidFill>
                  <a:srgbClr val="FF0000"/>
                </a:solidFill>
              </a:rPr>
              <a:t>közérdekű eseményhez,híres személyiséghez</a:t>
            </a:r>
            <a:r>
              <a:rPr lang="hu-HU" dirty="0" smtClean="0"/>
              <a:t> </a:t>
            </a:r>
            <a:r>
              <a:rPr lang="hu-HU" sz="1700" dirty="0" smtClean="0"/>
              <a:t>kapcsolódik(autópálya, Hamilton) </a:t>
            </a:r>
          </a:p>
          <a:p>
            <a:pPr marL="514350" indent="-514350"/>
            <a:r>
              <a:rPr lang="hu-HU" sz="3000" b="1" dirty="0" err="1" smtClean="0">
                <a:solidFill>
                  <a:srgbClr val="FF0000"/>
                </a:solidFill>
              </a:rPr>
              <a:t>Brandhez</a:t>
            </a:r>
            <a:r>
              <a:rPr lang="hu-HU" sz="3000" b="1" dirty="0" smtClean="0">
                <a:solidFill>
                  <a:srgbClr val="FF0000"/>
                </a:solidFill>
              </a:rPr>
              <a:t>, erős arculatú tényezőhöz </a:t>
            </a:r>
            <a:r>
              <a:rPr lang="hu-HU" sz="3000" dirty="0" smtClean="0"/>
              <a:t>kapcsolódik</a:t>
            </a:r>
            <a:r>
              <a:rPr lang="hu-HU" sz="1700" dirty="0" smtClean="0"/>
              <a:t>(világcég, AIDS)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rtlCol="0">
            <a:normAutofit/>
          </a:bodyPr>
          <a:lstStyle/>
          <a:p>
            <a:pPr eaLnBrk="1" fontAlgn="auto" hangingPunct="1">
              <a:spcAft>
                <a:spcPts val="0"/>
              </a:spcAft>
              <a:defRPr/>
            </a:pPr>
            <a:r>
              <a:rPr lang="hu-HU" sz="3200" b="1" dirty="0" smtClean="0"/>
              <a:t>Ismerjük meg ,hogy használhassuk!</a:t>
            </a:r>
            <a:br>
              <a:rPr lang="hu-HU" sz="3200" b="1" dirty="0" smtClean="0"/>
            </a:br>
            <a:r>
              <a:rPr lang="hu-HU" sz="1800" dirty="0" smtClean="0"/>
              <a:t>Általános sajtó- és médiaműfaj-csoportok</a:t>
            </a:r>
          </a:p>
        </p:txBody>
      </p:sp>
      <p:sp>
        <p:nvSpPr>
          <p:cNvPr id="7171" name="Tartalom helye 2"/>
          <p:cNvSpPr>
            <a:spLocks noGrp="1"/>
          </p:cNvSpPr>
          <p:nvPr>
            <p:ph idx="1"/>
          </p:nvPr>
        </p:nvSpPr>
        <p:spPr/>
        <p:txBody>
          <a:bodyPr/>
          <a:lstStyle/>
          <a:p>
            <a:pPr algn="ctr" eaLnBrk="1" hangingPunct="1">
              <a:buFont typeface="Arial" charset="0"/>
              <a:buNone/>
            </a:pPr>
            <a:r>
              <a:rPr lang="hu-HU" b="1" dirty="0" smtClean="0">
                <a:solidFill>
                  <a:srgbClr val="C00000"/>
                </a:solidFill>
              </a:rPr>
              <a:t>Tájékoztató műfajok</a:t>
            </a:r>
            <a:endParaRPr lang="hu-HU" dirty="0" smtClean="0"/>
          </a:p>
          <a:p>
            <a:pPr eaLnBrk="1" hangingPunct="1"/>
            <a:r>
              <a:rPr lang="hu-HU" dirty="0" smtClean="0"/>
              <a:t>Információs műfajcsalád(</a:t>
            </a:r>
            <a:r>
              <a:rPr lang="hu-HU" b="1" dirty="0" smtClean="0">
                <a:solidFill>
                  <a:srgbClr val="C00000"/>
                </a:solidFill>
              </a:rPr>
              <a:t>hír</a:t>
            </a:r>
            <a:r>
              <a:rPr lang="hu-HU" dirty="0" smtClean="0"/>
              <a:t>, információ, közlemény)</a:t>
            </a:r>
          </a:p>
          <a:p>
            <a:pPr eaLnBrk="1" hangingPunct="1"/>
            <a:r>
              <a:rPr lang="hu-HU" dirty="0" smtClean="0"/>
              <a:t>Tudósítás  műfajcsalád(</a:t>
            </a:r>
            <a:r>
              <a:rPr lang="hu-HU" b="1" dirty="0" smtClean="0">
                <a:solidFill>
                  <a:srgbClr val="C00000"/>
                </a:solidFill>
              </a:rPr>
              <a:t>tudósítás</a:t>
            </a:r>
            <a:r>
              <a:rPr lang="hu-HU" dirty="0" smtClean="0"/>
              <a:t>,</a:t>
            </a:r>
            <a:r>
              <a:rPr lang="hu-HU" b="1" dirty="0" smtClean="0">
                <a:solidFill>
                  <a:srgbClr val="C00000"/>
                </a:solidFill>
              </a:rPr>
              <a:t>riport</a:t>
            </a:r>
            <a:r>
              <a:rPr lang="hu-HU" dirty="0" smtClean="0"/>
              <a:t>)</a:t>
            </a:r>
          </a:p>
          <a:p>
            <a:pPr eaLnBrk="1" hangingPunct="1"/>
            <a:r>
              <a:rPr lang="hu-HU" dirty="0" smtClean="0"/>
              <a:t>Interjú műfajcsalád(</a:t>
            </a:r>
            <a:r>
              <a:rPr lang="hu-HU" b="1" dirty="0" smtClean="0">
                <a:solidFill>
                  <a:srgbClr val="FF0000"/>
                </a:solidFill>
              </a:rPr>
              <a:t>interjú</a:t>
            </a:r>
            <a:r>
              <a:rPr lang="hu-HU" dirty="0" smtClean="0"/>
              <a:t>, </a:t>
            </a:r>
            <a:r>
              <a:rPr lang="hu-HU" b="1" dirty="0" smtClean="0">
                <a:solidFill>
                  <a:srgbClr val="FF0000"/>
                </a:solidFill>
              </a:rPr>
              <a:t>nyilatkozat</a:t>
            </a:r>
            <a:r>
              <a:rPr lang="hu-HU" dirty="0" smtClean="0"/>
              <a:t>, portré)</a:t>
            </a:r>
          </a:p>
          <a:p>
            <a:pPr eaLnBrk="1" hangingPunct="1"/>
            <a:r>
              <a:rPr lang="hu-HU" dirty="0" smtClean="0"/>
              <a:t>Kevert műfajok(klip, montázs, „</a:t>
            </a:r>
            <a:r>
              <a:rPr lang="hu-HU" dirty="0" err="1" smtClean="0"/>
              <a:t>mém</a:t>
            </a:r>
            <a:r>
              <a:rPr lang="hu-HU" dirty="0" smtClean="0"/>
              <a:t>”, </a:t>
            </a:r>
            <a:r>
              <a:rPr lang="hu-HU" dirty="0" err="1" smtClean="0"/>
              <a:t>animgif</a:t>
            </a:r>
            <a:r>
              <a:rPr lang="hu-HU" dirty="0"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rtlCol="0">
            <a:normAutofit fontScale="90000"/>
          </a:bodyPr>
          <a:lstStyle/>
          <a:p>
            <a:pPr eaLnBrk="1" fontAlgn="auto" hangingPunct="1">
              <a:spcAft>
                <a:spcPts val="0"/>
              </a:spcAft>
              <a:defRPr/>
            </a:pPr>
            <a:r>
              <a:rPr lang="hu-HU" b="1" dirty="0" smtClean="0"/>
              <a:t>Klasszikus és a mai tartalmak –</a:t>
            </a:r>
            <a:br>
              <a:rPr lang="hu-HU" b="1" dirty="0" smtClean="0"/>
            </a:br>
            <a:r>
              <a:rPr lang="hu-HU" b="1" dirty="0" smtClean="0"/>
              <a:t>a sokféleség állandósága</a:t>
            </a:r>
          </a:p>
        </p:txBody>
      </p:sp>
      <p:sp>
        <p:nvSpPr>
          <p:cNvPr id="3" name="Tartalom helye 2"/>
          <p:cNvSpPr>
            <a:spLocks noGrp="1"/>
          </p:cNvSpPr>
          <p:nvPr>
            <p:ph idx="1"/>
          </p:nvPr>
        </p:nvSpPr>
        <p:spPr/>
        <p:txBody>
          <a:bodyPr rtlCol="0">
            <a:normAutofit fontScale="85000" lnSpcReduction="20000"/>
          </a:bodyPr>
          <a:lstStyle/>
          <a:p>
            <a:pPr algn="ctr" eaLnBrk="1" fontAlgn="auto" hangingPunct="1">
              <a:spcAft>
                <a:spcPts val="0"/>
              </a:spcAft>
              <a:buFont typeface="Arial" pitchFamily="34" charset="0"/>
              <a:buNone/>
              <a:defRPr/>
            </a:pPr>
            <a:r>
              <a:rPr lang="hu-HU" b="1" dirty="0" smtClean="0">
                <a:solidFill>
                  <a:srgbClr val="C00000"/>
                </a:solidFill>
              </a:rPr>
              <a:t>Publicisztikai </a:t>
            </a:r>
            <a:r>
              <a:rPr lang="hu-HU" b="1" dirty="0" smtClean="0"/>
              <a:t>(véleményközlő)</a:t>
            </a:r>
            <a:r>
              <a:rPr lang="hu-HU" dirty="0" smtClean="0"/>
              <a:t>műfajcsoport</a:t>
            </a:r>
          </a:p>
          <a:p>
            <a:pPr eaLnBrk="1" fontAlgn="auto" hangingPunct="1">
              <a:spcAft>
                <a:spcPts val="0"/>
              </a:spcAft>
              <a:buFont typeface="Arial" pitchFamily="34" charset="0"/>
              <a:buChar char="•"/>
              <a:defRPr/>
            </a:pPr>
            <a:r>
              <a:rPr lang="hu-HU" b="1" dirty="0" smtClean="0"/>
              <a:t>Cikk</a:t>
            </a:r>
            <a:r>
              <a:rPr lang="hu-HU" dirty="0" smtClean="0"/>
              <a:t> (vezércikk, riport, nyílt levél)</a:t>
            </a:r>
          </a:p>
          <a:p>
            <a:pPr eaLnBrk="1" fontAlgn="auto" hangingPunct="1">
              <a:spcAft>
                <a:spcPts val="0"/>
              </a:spcAft>
              <a:buFont typeface="Arial" pitchFamily="34" charset="0"/>
              <a:buChar char="•"/>
              <a:defRPr/>
            </a:pPr>
            <a:r>
              <a:rPr lang="hu-HU" b="1" dirty="0" smtClean="0"/>
              <a:t>Kommentár</a:t>
            </a:r>
            <a:r>
              <a:rPr lang="hu-HU" dirty="0" smtClean="0"/>
              <a:t> műfajcsalád(jegyzet, glossza, műsorvezetői szöveg)</a:t>
            </a:r>
          </a:p>
          <a:p>
            <a:pPr eaLnBrk="1" fontAlgn="auto" hangingPunct="1">
              <a:spcAft>
                <a:spcPts val="0"/>
              </a:spcAft>
              <a:buFont typeface="Arial" pitchFamily="34" charset="0"/>
              <a:buChar char="•"/>
              <a:defRPr/>
            </a:pPr>
            <a:r>
              <a:rPr lang="hu-HU" b="1" dirty="0" smtClean="0"/>
              <a:t>Kritika</a:t>
            </a:r>
            <a:r>
              <a:rPr lang="hu-HU" dirty="0" smtClean="0"/>
              <a:t> műfajcsalád( bírálat, kritika, esszé)- kommentek, </a:t>
            </a:r>
            <a:r>
              <a:rPr lang="hu-HU" dirty="0" err="1" smtClean="0"/>
              <a:t>blogok-</a:t>
            </a:r>
            <a:r>
              <a:rPr lang="hu-HU" dirty="0" smtClean="0"/>
              <a:t> az online világban mindez azonnali</a:t>
            </a:r>
          </a:p>
          <a:p>
            <a:pPr eaLnBrk="1" fontAlgn="auto" hangingPunct="1">
              <a:spcAft>
                <a:spcPts val="0"/>
              </a:spcAft>
              <a:buFont typeface="Arial" pitchFamily="34" charset="0"/>
              <a:buChar char="•"/>
              <a:defRPr/>
            </a:pPr>
            <a:r>
              <a:rPr lang="hu-HU" dirty="0" smtClean="0"/>
              <a:t>Összefoglaló műfajcsalád( olvasói levél, szerkesztői üzenet)-  </a:t>
            </a:r>
            <a:r>
              <a:rPr lang="hu-HU" b="1" dirty="0" smtClean="0"/>
              <a:t>szerző és olvasó párbeszéd- interaktivitás</a:t>
            </a:r>
          </a:p>
          <a:p>
            <a:pPr eaLnBrk="1" fontAlgn="auto" hangingPunct="1">
              <a:spcAft>
                <a:spcPts val="0"/>
              </a:spcAft>
              <a:buFont typeface="Arial" pitchFamily="34" charset="0"/>
              <a:buChar char="•"/>
              <a:defRPr/>
            </a:pPr>
            <a:r>
              <a:rPr lang="hu-HU" b="1" dirty="0" smtClean="0"/>
              <a:t>Humor </a:t>
            </a:r>
            <a:r>
              <a:rPr lang="hu-HU" dirty="0" smtClean="0"/>
              <a:t>műfajcsalád( eredeti és átalakított szatirikus műfajok) Az irónia és az internet, </a:t>
            </a:r>
            <a:r>
              <a:rPr lang="hu-HU" dirty="0" err="1" smtClean="0"/>
              <a:t>trollok</a:t>
            </a:r>
            <a:r>
              <a:rPr lang="hu-HU" dirty="0" smtClean="0"/>
              <a:t> mindenfelé</a:t>
            </a:r>
            <a:r>
              <a:rPr lang="hu-HU" dirty="0" smtClean="0">
                <a:sym typeface="Wingdings" pitchFamily="2" charset="2"/>
              </a:rPr>
              <a:t></a:t>
            </a:r>
            <a:endParaRPr lang="hu-HU" dirty="0" smtClean="0"/>
          </a:p>
          <a:p>
            <a:pPr eaLnBrk="1" fontAlgn="auto" hangingPunct="1">
              <a:spcAft>
                <a:spcPts val="0"/>
              </a:spcAft>
              <a:buNone/>
              <a:defRPr/>
            </a:pPr>
            <a:r>
              <a:rPr lang="hu-HU" dirty="0" smtClean="0"/>
              <a:t>    </a:t>
            </a:r>
          </a:p>
        </p:txBody>
      </p:sp>
    </p:spTree>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1029</TotalTime>
  <Words>1606</Words>
  <Application>Microsoft Office PowerPoint</Application>
  <PresentationFormat>Diavetítés a képernyőre (4:3 oldalarány)</PresentationFormat>
  <Paragraphs>182</Paragraphs>
  <Slides>27</Slides>
  <Notes>0</Notes>
  <HiddenSlides>0</HiddenSlides>
  <MMClips>0</MMClips>
  <ScaleCrop>false</ScaleCrop>
  <HeadingPairs>
    <vt:vector size="4" baseType="variant">
      <vt:variant>
        <vt:lpstr>Téma</vt:lpstr>
      </vt:variant>
      <vt:variant>
        <vt:i4>1</vt:i4>
      </vt:variant>
      <vt:variant>
        <vt:lpstr>Diacímek</vt:lpstr>
      </vt:variant>
      <vt:variant>
        <vt:i4>27</vt:i4>
      </vt:variant>
    </vt:vector>
  </HeadingPairs>
  <TitlesOfParts>
    <vt:vector size="28" baseType="lpstr">
      <vt:lpstr>Office-téma</vt:lpstr>
      <vt:lpstr>Látni és látszani Érdekeset és fontosat, ráadásul szakszerűen? </vt:lpstr>
      <vt:lpstr>Miről lesz szó? </vt:lpstr>
      <vt:lpstr>Miért is fontos? Harc a figyelemért</vt:lpstr>
      <vt:lpstr>Ami a jéghegyből nem látható…</vt:lpstr>
      <vt:lpstr> Médiaműfajok A kommunikációs környezet útjelző táblái </vt:lpstr>
      <vt:lpstr>A hír</vt:lpstr>
      <vt:lpstr>Mikor hír a hír?</vt:lpstr>
      <vt:lpstr>Ismerjük meg ,hogy használhassuk! Általános sajtó- és médiaműfaj-csoportok</vt:lpstr>
      <vt:lpstr>Klasszikus és a mai tartalmak – a sokféleség állandósága</vt:lpstr>
      <vt:lpstr>Általános sajtó és médiaműfaj-csoportok </vt:lpstr>
      <vt:lpstr>Ki hat kire? A régi és új média</vt:lpstr>
      <vt:lpstr>Egyre  gyorsabban… de pontosan!</vt:lpstr>
      <vt:lpstr> Országomat egy hírért, avagy csináljunk eseményt! </vt:lpstr>
      <vt:lpstr>Az esemény</vt:lpstr>
      <vt:lpstr>Új fejlemény</vt:lpstr>
      <vt:lpstr>Kiket és hol keressünk?</vt:lpstr>
      <vt:lpstr>Tálcán nyújtjuk Amikor eldől - vagyis az első pillantás!</vt:lpstr>
      <vt:lpstr>Aktuális és fontos (a tartalom fogysztójának)</vt:lpstr>
      <vt:lpstr>   Kicsoda, micsoda, honnan is??? A kontextustól a szubjektivitásig - avagy Az interjúszituáció fontos elemei   </vt:lpstr>
      <vt:lpstr>Tanároknak?  Gyakorlat teszi a mestert!</vt:lpstr>
      <vt:lpstr>Technikai apróságok, avagy az ördög a részletekben </vt:lpstr>
      <vt:lpstr>A mondat vége….</vt:lpstr>
      <vt:lpstr>A személyesség varázsa – a személyes „márkaépítés”</vt:lpstr>
      <vt:lpstr>Hallottad? Olvastad? Láttad? avagy hiúak vagyunk…</vt:lpstr>
      <vt:lpstr>Akkor hogyan is???</vt:lpstr>
      <vt:lpstr>Merjünk kérdezni! </vt:lpstr>
      <vt:lpstr>27.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Korunk nyelve a média,avagy civilek és profik – egy pályán</dc:title>
  <dc:creator>Juli</dc:creator>
  <cp:lastModifiedBy>Juli</cp:lastModifiedBy>
  <cp:revision>86</cp:revision>
  <dcterms:created xsi:type="dcterms:W3CDTF">2013-09-08T07:02:44Z</dcterms:created>
  <dcterms:modified xsi:type="dcterms:W3CDTF">2014-08-21T15:26:59Z</dcterms:modified>
</cp:coreProperties>
</file>