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5" r:id="rId4"/>
    <p:sldId id="267" r:id="rId5"/>
    <p:sldId id="278" r:id="rId6"/>
    <p:sldId id="280" r:id="rId7"/>
    <p:sldId id="269" r:id="rId8"/>
    <p:sldId id="268" r:id="rId9"/>
    <p:sldId id="270" r:id="rId10"/>
    <p:sldId id="258" r:id="rId11"/>
    <p:sldId id="274" r:id="rId12"/>
    <p:sldId id="275" r:id="rId13"/>
    <p:sldId id="262" r:id="rId14"/>
    <p:sldId id="263" r:id="rId15"/>
    <p:sldId id="273" r:id="rId16"/>
    <p:sldId id="272" r:id="rId17"/>
    <p:sldId id="277" r:id="rId18"/>
    <p:sldId id="266" r:id="rId19"/>
    <p:sldId id="276" r:id="rId20"/>
  </p:sldIdLst>
  <p:sldSz cx="9144000" cy="6858000" type="screen4x3"/>
  <p:notesSz cx="6788150" cy="992346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Közepesen sötét stílus 4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2536" autoAdjust="0"/>
  </p:normalViewPr>
  <p:slideViewPr>
    <p:cSldViewPr>
      <p:cViewPr>
        <p:scale>
          <a:sx n="96" d="100"/>
          <a:sy n="96" d="100"/>
        </p:scale>
        <p:origin x="-690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5047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85150-F51D-48B0-A491-2A9B0CDA3CE8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5047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7B75C-5180-45AB-9013-FC0E53744B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4115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5047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D2A85-4388-43CA-8D37-1A36F0CA270B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8815" y="4713645"/>
            <a:ext cx="5430520" cy="44655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5047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F3501-3B47-49D4-8D3F-339891CEEE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4504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3501-3B47-49D4-8D3F-339891CEEEED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7454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sikeres regisztrációt követően, de még a pályázat benyújtása előtt a következő dokumentumokat fel kell töltenie a pályázatban megjelölt összes partnerintézménynek (küldő, fogadó, hazai konzorciumi partner) a </a:t>
            </a:r>
            <a:r>
              <a:rPr lang="hu-HU" dirty="0" err="1" smtClean="0"/>
              <a:t>Participant</a:t>
            </a:r>
            <a:r>
              <a:rPr lang="hu-HU" dirty="0" smtClean="0"/>
              <a:t> </a:t>
            </a:r>
            <a:r>
              <a:rPr lang="hu-HU" dirty="0" err="1" smtClean="0"/>
              <a:t>Portalra</a:t>
            </a:r>
            <a:r>
              <a:rPr lang="hu-HU" dirty="0" smtClean="0"/>
              <a:t>. Eddigi</a:t>
            </a:r>
            <a:r>
              <a:rPr lang="hu-HU" baseline="0" dirty="0" smtClean="0"/>
              <a:t> információink alapján ezeket a dokumentumokat a fogadó intézménynek is fel kell töltenie, de Brüsszellel egyeztetünk még erről, ill. várjuk a hivatalos állásfoglalást.</a:t>
            </a:r>
            <a:endParaRPr lang="hu-HU" dirty="0" smtClean="0"/>
          </a:p>
          <a:p>
            <a:pPr lvl="1"/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3501-3B47-49D4-8D3F-339891CEEEED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1124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sikeres regisztrációt követően, de még a pályázat benyújtása előtt a következő dokumentumokat fel kell töltenie a pályázatban megjelölt összes partnerintézménynek (küldő, fogadó, hazai konzorciumi partner) a </a:t>
            </a:r>
            <a:r>
              <a:rPr lang="hu-HU" dirty="0" err="1" smtClean="0"/>
              <a:t>Participant</a:t>
            </a:r>
            <a:r>
              <a:rPr lang="hu-HU" dirty="0" smtClean="0"/>
              <a:t> </a:t>
            </a:r>
            <a:r>
              <a:rPr lang="hu-HU" dirty="0" err="1" smtClean="0"/>
              <a:t>Portalra</a:t>
            </a:r>
            <a:r>
              <a:rPr lang="hu-HU" dirty="0" smtClean="0"/>
              <a:t>. Eddigi</a:t>
            </a:r>
            <a:r>
              <a:rPr lang="hu-HU" baseline="0" dirty="0" smtClean="0"/>
              <a:t> információink alapján ezeket a dokumentumokat a fogadó intézménynek is fel kell töltenie, de Brüsszellel egyeztetünk még erről, ill. várjuk a hivatalos állásfoglalást.</a:t>
            </a:r>
            <a:endParaRPr lang="hu-HU" dirty="0" smtClean="0"/>
          </a:p>
          <a:p>
            <a:pPr lvl="1"/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3501-3B47-49D4-8D3F-339891CEEEED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1124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3501-3B47-49D4-8D3F-339891CEEEED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5238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3501-3B47-49D4-8D3F-339891CEEEED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1771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3501-3B47-49D4-8D3F-339891CEEEED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8951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Fontos,</a:t>
            </a:r>
            <a:r>
              <a:rPr lang="hu-HU" baseline="0" dirty="0" smtClean="0"/>
              <a:t> hogy a feltöltött dokumentumok nem törölhetők, csak felülírhatók/cserélhetők.</a:t>
            </a:r>
          </a:p>
          <a:p>
            <a:r>
              <a:rPr lang="hu-HU" baseline="0" dirty="0" smtClean="0"/>
              <a:t>1 dokumentum </a:t>
            </a:r>
            <a:r>
              <a:rPr lang="hu-HU" baseline="0" dirty="0" err="1" smtClean="0"/>
              <a:t>max</a:t>
            </a:r>
            <a:r>
              <a:rPr lang="hu-HU" baseline="0" dirty="0" smtClean="0"/>
              <a:t>. 6 MB lehet.</a:t>
            </a:r>
          </a:p>
          <a:p>
            <a:r>
              <a:rPr lang="hu-HU" baseline="0" dirty="0" smtClean="0"/>
              <a:t>Beszédes nevek, elnevezések.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3501-3B47-49D4-8D3F-339891CEEEED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5527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linkek diavetítéses módban nyithatóak meg.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3501-3B47-49D4-8D3F-339891CEEEED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437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pályázat benyújtása előtt előzetes regisztráció szükséges a Participant Portal-on keresztül.</a:t>
            </a:r>
          </a:p>
          <a:p>
            <a:r>
              <a:rPr lang="hu-HU" dirty="0" smtClean="0"/>
              <a:t>A regisztrációt a pályázatban megjelölt összes intézménynek el kell végeznie </a:t>
            </a:r>
            <a:r>
              <a:rPr lang="hu-HU" b="1" dirty="0" smtClean="0">
                <a:solidFill>
                  <a:srgbClr val="FF0000"/>
                </a:solidFill>
              </a:rPr>
              <a:t>(küldő, fogadó és hazai konzorciumi pályázat esetén konzorciumi partnerek</a:t>
            </a:r>
            <a:r>
              <a:rPr lang="hu-HU" dirty="0" smtClean="0"/>
              <a:t>).</a:t>
            </a:r>
          </a:p>
          <a:p>
            <a:r>
              <a:rPr lang="hu-HU" dirty="0" smtClean="0"/>
              <a:t>A kapott 9 számjegyű PIC kódokat kell majd beírni a pályázatba, s ezt követően az űrlapba automatikusan bekerülnek az intézményi adatok.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3501-3B47-49D4-8D3F-339891CEEEED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3077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Csak ECAS felhasználói fiókkal</a:t>
            </a:r>
            <a:r>
              <a:rPr lang="hu-HU" baseline="0" dirty="0" smtClean="0"/>
              <a:t> rendelkező személyek tudnak regisztrálni. Az ECAS felületre természetes személyként (saját névvel és e-mail címmel) kell regisztrálni, majd ezt követően végezhető el az intézményi regisztráció a Participant Portalon keresztül. Az ECAS regisztrációról készült egy rövid magyar nyelvű kézikönyv, ami elérhető a honlapunkról.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Fontos, hogy amennyiben nem saját intézményünk, hanem egy másik intézmény nevében regisztrálnak a Participant Portal-ra, akkor kontakt személyként a regisztrált szervezet egy munkatársát kell megjelölni.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3501-3B47-49D4-8D3F-339891CEEEED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0468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 regisztrációs felület egyelőre csak angolul érhető el DE! a magyar intézmény adatait </a:t>
            </a:r>
            <a:r>
              <a:rPr lang="hu-HU" b="0" dirty="0" smtClean="0"/>
              <a:t>magyarul (ékezet</a:t>
            </a:r>
            <a:r>
              <a:rPr lang="hu-HU" b="0" baseline="0" dirty="0" smtClean="0"/>
              <a:t> nélkül)</a:t>
            </a:r>
            <a:r>
              <a:rPr lang="hu-HU" b="0" dirty="0" smtClean="0"/>
              <a:t> kell kitölteni. A rendszer</a:t>
            </a:r>
            <a:r>
              <a:rPr lang="hu-HU" b="0" baseline="0" dirty="0" smtClean="0"/>
              <a:t> még fejlesztés alatt áll: próbálják meg ékezetekkel kitölteni a kért adatokat, viszont ha nem engedi a rendszer elmenteni, akkor lehet ékezet nélkül is.</a:t>
            </a:r>
            <a:endParaRPr lang="hu-HU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Az ECAS regisztrációról készült egy rövid magyar nyelvű kézikönyv, ami elérhető a honlapunkról.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3501-3B47-49D4-8D3F-339891CEEEED}" type="slidenum">
              <a:rPr lang="hu-HU" smtClean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902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 regisztrációs felület egyelőre csak angolul érhető el DE! a magyar intézmény adatait </a:t>
            </a:r>
            <a:r>
              <a:rPr lang="hu-HU" b="0" dirty="0" smtClean="0"/>
              <a:t>magyarul (ékezet</a:t>
            </a:r>
            <a:r>
              <a:rPr lang="hu-HU" b="0" baseline="0" dirty="0" smtClean="0"/>
              <a:t> nélkül)</a:t>
            </a:r>
            <a:r>
              <a:rPr lang="hu-HU" b="0" dirty="0" smtClean="0"/>
              <a:t> kell kitölteni. A rendszer</a:t>
            </a:r>
            <a:r>
              <a:rPr lang="hu-HU" b="0" baseline="0" dirty="0" smtClean="0"/>
              <a:t> még fejlesztés alatt áll: próbálják meg ékezetekkel kitölteni a kért adatokat, viszont ha nem engedi a rendszer elmenteni, akkor lehet ékezet nélkül is.</a:t>
            </a:r>
            <a:endParaRPr lang="hu-HU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Az ECAS regisztrációról készült egy rövid magyar nyelvű kézikönyv, ami elérhető a honlapunkról.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3501-3B47-49D4-8D3F-339891CEEEED}" type="slidenum">
              <a:rPr lang="hu-HU" smtClean="0"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902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3501-3B47-49D4-8D3F-339891CEEEED}" type="slidenum">
              <a:rPr lang="hu-HU" smtClean="0"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976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 regisztráció során meg kell adni többek között olyan adatokat, mint a bírósági bejegyzés száma, OM azonosító, adószám, stb., így érdemes a szervezet hivatalos dokumentumait előkészíteni.</a:t>
            </a:r>
          </a:p>
          <a:p>
            <a:r>
              <a:rPr lang="hu-HU" dirty="0" smtClean="0"/>
              <a:t>Fontos,</a:t>
            </a:r>
            <a:r>
              <a:rPr lang="hu-HU" baseline="0" dirty="0" smtClean="0"/>
              <a:t> hogy ügyeljenek arra, hogy a nem kötelező mezőket is kitöltsék, mert az e-formon (pályázati űrlapon) ezek már kötelező mezőnek számíthatnak.</a:t>
            </a:r>
          </a:p>
          <a:p>
            <a:r>
              <a:rPr lang="hu-HU" baseline="0" dirty="0" smtClean="0"/>
              <a:t>Arra is figyeljenek, hogy a regisztrációt lehetőség szerint ne hagyják félbe, mert időkorlát van beállítva a honlapon, így az adatok elveszhetnek és elölről kell kezdeni az egészet.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3501-3B47-49D4-8D3F-339891CEEEED}" type="slidenum">
              <a:rPr lang="hu-HU" smtClean="0"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4641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Előfordulhat,</a:t>
            </a:r>
            <a:r>
              <a:rPr lang="hu-HU" baseline="0" dirty="0" smtClean="0"/>
              <a:t> hogy az automatikus e-mail csak 1-2 nappal később érkezik meg! A PIC kódot érdemes a regisztráció végén feljegyezniük saját maguknak.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3501-3B47-49D4-8D3F-339891CEEEED}" type="slidenum">
              <a:rPr lang="hu-HU" smtClean="0"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1439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sikeres regisztrációt követően, de még a pályázat benyújtása előtt a következő dokumentumokat fel kell töltenie a pályázatban megjelölt összes partnerintézménynek (küldő, fogadó, hazai konzorciumi partner) a Participant Portalra. Eddigi</a:t>
            </a:r>
            <a:r>
              <a:rPr lang="hu-HU" baseline="0" dirty="0" smtClean="0"/>
              <a:t> információink alapján ezeket a dokumentumokat a fogadó intézménynek is fel kell töltenie, de Brüsszellel egyeztetünk még erről, ill. várjuk a hivatalos állásfoglalást.</a:t>
            </a:r>
            <a:endParaRPr lang="hu-HU" dirty="0" smtClean="0"/>
          </a:p>
          <a:p>
            <a:pPr lvl="1"/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3501-3B47-49D4-8D3F-339891CEEEED}" type="slidenum">
              <a:rPr lang="hu-HU" smtClean="0"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112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AD4-736B-4474-83DF-845078B58B29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658-A041-47AB-91C5-356CF81DBCBC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AD4-736B-4474-83DF-845078B58B29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658-A041-47AB-91C5-356CF81DBCB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AD4-736B-4474-83DF-845078B58B29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658-A041-47AB-91C5-356CF81DBCB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AD4-736B-4474-83DF-845078B58B29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658-A041-47AB-91C5-356CF81DBCB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AD4-736B-4474-83DF-845078B58B29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658-A041-47AB-91C5-356CF81DBCBC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AD4-736B-4474-83DF-845078B58B29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658-A041-47AB-91C5-356CF81DBCB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AD4-736B-4474-83DF-845078B58B29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658-A041-47AB-91C5-356CF81DBCB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AD4-736B-4474-83DF-845078B58B29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658-A041-47AB-91C5-356CF81DBCB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AD4-736B-4474-83DF-845078B58B29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658-A041-47AB-91C5-356CF81DBCB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AD4-736B-4474-83DF-845078B58B29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658-A041-47AB-91C5-356CF81DBCB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AD4-736B-4474-83DF-845078B58B29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89DF658-A041-47AB-91C5-356CF81DBCBC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EC4AD4-736B-4474-83DF-845078B58B29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9DF658-A041-47AB-91C5-356CF81DBCBC}" type="slidenum">
              <a:rPr lang="hu-HU" smtClean="0"/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tatas.hu/hivatali_ugyek/kir_intezmenykeres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nav.gov.hu/nav/adatbazisok/koztartozasmentes/egyszeru_lekerdez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tka.hu/docs/palyazatok/urf_regisztracio_utmutato_v3.4.pdf" TargetMode="External"/><Relationship Id="rId3" Type="http://schemas.openxmlformats.org/officeDocument/2006/relationships/hyperlink" Target="http://tka.hu/palyazatok/535/palyazati-dokumentumok" TargetMode="External"/><Relationship Id="rId7" Type="http://schemas.openxmlformats.org/officeDocument/2006/relationships/hyperlink" Target="http://ec.europa.eu/programmes/erasmus-plus/documents/manualurf_en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.europa.eu/education/participants/portal/desktop/en/home.html" TargetMode="External"/><Relationship Id="rId5" Type="http://schemas.openxmlformats.org/officeDocument/2006/relationships/hyperlink" Target="http://tka.hu/docs/palyazatok/ecas_regisztracio_hu.pdf" TargetMode="External"/><Relationship Id="rId4" Type="http://schemas.openxmlformats.org/officeDocument/2006/relationships/hyperlink" Target="http://www.tpf.hu/pages/content/index.php?page_id=11242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02938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 smtClean="0"/>
              <a:t/>
            </a:r>
            <a:br>
              <a:rPr lang="hu-HU" altLang="hu-HU" dirty="0" smtClean="0"/>
            </a:br>
            <a:r>
              <a:rPr lang="hu-HU" altLang="hu-HU" dirty="0"/>
              <a:t/>
            </a:r>
            <a:br>
              <a:rPr lang="hu-HU" altLang="hu-HU" dirty="0"/>
            </a:br>
            <a:r>
              <a:rPr lang="hu-HU" altLang="hu-HU" sz="4800" b="1" dirty="0">
                <a:latin typeface="Book Antiqua" pitchFamily="18" charset="0"/>
              </a:rPr>
              <a:t/>
            </a:r>
            <a:br>
              <a:rPr lang="hu-HU" altLang="hu-HU" sz="4800" b="1" dirty="0">
                <a:latin typeface="Book Antiqua" pitchFamily="18" charset="0"/>
              </a:rPr>
            </a:br>
            <a:r>
              <a:rPr lang="hu-HU" altLang="hu-HU" sz="4800" b="1" dirty="0">
                <a:latin typeface="Book Antiqua" pitchFamily="18" charset="0"/>
              </a:rPr>
              <a:t/>
            </a:r>
            <a:br>
              <a:rPr lang="hu-HU" altLang="hu-HU" sz="4800" b="1" dirty="0">
                <a:latin typeface="Book Antiqua" pitchFamily="18" charset="0"/>
              </a:rPr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752600"/>
          </a:xfrm>
        </p:spPr>
        <p:txBody>
          <a:bodyPr>
            <a:normAutofit fontScale="92500"/>
          </a:bodyPr>
          <a:lstStyle/>
          <a:p>
            <a:endParaRPr lang="hu-HU" b="1" dirty="0" smtClean="0">
              <a:solidFill>
                <a:schemeClr val="tx1"/>
              </a:solidFill>
            </a:endParaRPr>
          </a:p>
          <a:p>
            <a:r>
              <a:rPr lang="hu-HU" sz="4400" b="1" dirty="0" smtClean="0">
                <a:solidFill>
                  <a:schemeClr val="bg1"/>
                </a:solidFill>
              </a:rPr>
              <a:t>- Regisztrációs útmutató -</a:t>
            </a:r>
            <a:endParaRPr lang="hu-HU" sz="4400" b="1" dirty="0">
              <a:solidFill>
                <a:schemeClr val="bg1"/>
              </a:solidFill>
            </a:endParaRPr>
          </a:p>
        </p:txBody>
      </p:sp>
      <p:sp>
        <p:nvSpPr>
          <p:cNvPr id="5" name="Alcím 2"/>
          <p:cNvSpPr txBox="1">
            <a:spLocks/>
          </p:cNvSpPr>
          <p:nvPr/>
        </p:nvSpPr>
        <p:spPr>
          <a:xfrm>
            <a:off x="752736" y="1196752"/>
            <a:ext cx="7632848" cy="1320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b="1" dirty="0" smtClean="0">
              <a:solidFill>
                <a:schemeClr val="tx1"/>
              </a:solidFill>
            </a:endParaRPr>
          </a:p>
          <a:p>
            <a:r>
              <a:rPr lang="hu-HU" sz="24000" b="1" dirty="0" smtClean="0">
                <a:solidFill>
                  <a:schemeClr val="tx1"/>
                </a:solidFill>
              </a:rPr>
              <a:t>Participant Portal</a:t>
            </a:r>
            <a:br>
              <a:rPr lang="hu-HU" sz="24000" b="1" dirty="0" smtClean="0">
                <a:solidFill>
                  <a:schemeClr val="tx1"/>
                </a:solidFill>
              </a:rPr>
            </a:br>
            <a:r>
              <a:rPr lang="hu-HU" sz="12800" b="1" dirty="0" smtClean="0">
                <a:solidFill>
                  <a:schemeClr val="tx1"/>
                </a:solidFill>
              </a:rPr>
              <a:t>(URF)</a:t>
            </a:r>
            <a:endParaRPr lang="hu-HU" sz="1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7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489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3600" b="1" dirty="0" smtClean="0"/>
              <a:t>Feltöltendő dokumentumok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680520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</a:rPr>
              <a:t>A </a:t>
            </a:r>
            <a:r>
              <a:rPr lang="hu-HU" b="1" dirty="0">
                <a:solidFill>
                  <a:schemeClr val="accent3">
                    <a:lumMod val="50000"/>
                  </a:schemeClr>
                </a:solidFill>
              </a:rPr>
              <a:t>szervezet jogi státuszát/személyiségét igazoló </a:t>
            </a:r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</a:rPr>
              <a:t>dokumentum</a:t>
            </a:r>
          </a:p>
          <a:p>
            <a:pPr marL="0" lvl="0" indent="0">
              <a:buNone/>
            </a:pPr>
            <a:r>
              <a:rPr lang="hu-HU" dirty="0" smtClean="0"/>
              <a:t>	(</a:t>
            </a:r>
            <a:r>
              <a:rPr lang="hu-HU" dirty="0"/>
              <a:t>Legal Entity </a:t>
            </a:r>
            <a:r>
              <a:rPr lang="hu-HU" dirty="0" smtClean="0"/>
              <a:t>Form egységes űrlap)</a:t>
            </a:r>
          </a:p>
          <a:p>
            <a:pPr marL="0" indent="0">
              <a:buNone/>
            </a:pPr>
            <a:endParaRPr lang="hu-HU" dirty="0"/>
          </a:p>
          <a:p>
            <a:pPr marL="514350" indent="-514350">
              <a:spcBef>
                <a:spcPts val="800"/>
              </a:spcBef>
              <a:spcAft>
                <a:spcPts val="800"/>
              </a:spcAft>
              <a:buFont typeface="+mj-lt"/>
              <a:buAutoNum type="arabicPeriod" startAt="2"/>
            </a:pPr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</a:rPr>
              <a:t>A </a:t>
            </a:r>
            <a:r>
              <a:rPr lang="hu-HU" b="1" dirty="0">
                <a:solidFill>
                  <a:schemeClr val="accent3">
                    <a:lumMod val="50000"/>
                  </a:schemeClr>
                </a:solidFill>
              </a:rPr>
              <a:t>szervezet létrehozását igazoló dokumentum hiteles másolata</a:t>
            </a:r>
            <a:r>
              <a:rPr lang="hu-HU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hu-HU" sz="2900" dirty="0" smtClean="0"/>
              <a:t>Köznevelési intézmények esetén ez lehet a </a:t>
            </a:r>
            <a:r>
              <a:rPr lang="hu-HU" sz="2900" u="sng" dirty="0" smtClean="0">
                <a:solidFill>
                  <a:schemeClr val="tx2"/>
                </a:solidFill>
                <a:hlinkClick r:id="rId3"/>
              </a:rPr>
              <a:t>KIR</a:t>
            </a:r>
            <a:r>
              <a:rPr lang="hu-HU" sz="2900" dirty="0" smtClean="0"/>
              <a:t> adatbázisból kinyomtatott, részletes intézményi adatokat tartalmazó dokumentum az intézményvezető hitelesítésével vagy az ugyanitt is elérhető Nyilvántartásbavételi határozat.</a:t>
            </a:r>
          </a:p>
          <a:p>
            <a:pPr marL="0" indent="0">
              <a:buNone/>
            </a:pPr>
            <a:endParaRPr lang="hu-HU" sz="2600" dirty="0"/>
          </a:p>
          <a:p>
            <a:pPr marL="514350" lvl="0" indent="-514350">
              <a:buFont typeface="+mj-lt"/>
              <a:buAutoNum type="arabicPeriod" startAt="3"/>
            </a:pPr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</a:rPr>
              <a:t>Adószám igazolása </a:t>
            </a:r>
            <a:r>
              <a:rPr lang="hu-HU" dirty="0"/>
              <a:t>(nem szükséges közösségi adószám!):</a:t>
            </a:r>
          </a:p>
          <a:p>
            <a:pPr lvl="1"/>
            <a:r>
              <a:rPr lang="hu-HU" sz="2600" dirty="0"/>
              <a:t>30 napnál nem régebbi NAV igazolás az adószámról </a:t>
            </a:r>
            <a:r>
              <a:rPr lang="hu-HU" sz="2600" b="1" u="sng" dirty="0"/>
              <a:t>vagy</a:t>
            </a:r>
          </a:p>
          <a:p>
            <a:pPr lvl="1"/>
            <a:r>
              <a:rPr lang="hu-HU" sz="2600" dirty="0">
                <a:hlinkClick r:id="rId4"/>
              </a:rPr>
              <a:t>köztartozás mentes adatbázis</a:t>
            </a:r>
            <a:r>
              <a:rPr lang="hu-HU" sz="2600" dirty="0"/>
              <a:t>ból 30 napnál nem régebben kinyomtatott, </a:t>
            </a:r>
            <a:r>
              <a:rPr lang="hu-HU" sz="2600" b="1" dirty="0" smtClean="0"/>
              <a:t>hitelesített (dátum, aláírás pecsét)</a:t>
            </a:r>
            <a:r>
              <a:rPr lang="hu-HU" sz="2600" dirty="0" smtClean="0"/>
              <a:t> </a:t>
            </a:r>
            <a:r>
              <a:rPr lang="hu-HU" sz="2600" dirty="0"/>
              <a:t>lekérdezés.</a:t>
            </a:r>
          </a:p>
          <a:p>
            <a:pPr lvl="1"/>
            <a:r>
              <a:rPr lang="hu-HU" sz="2600" dirty="0"/>
              <a:t>Köznevelési intézmények esetében a KIR-ből nyomtatott dokumentum tartalmazza az adószámot, így külön igazolás esetükben nem szükséges</a:t>
            </a:r>
            <a:r>
              <a:rPr lang="hu-HU" sz="2600" dirty="0" smtClean="0"/>
              <a:t>.</a:t>
            </a:r>
            <a:endParaRPr lang="hu-HU" sz="2600" dirty="0"/>
          </a:p>
        </p:txBody>
      </p:sp>
      <p:pic>
        <p:nvPicPr>
          <p:cNvPr id="4" name="Tartalom hely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52058"/>
            <a:ext cx="1611263" cy="107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3600" b="1" dirty="0" smtClean="0"/>
              <a:t>Feltöltendő dokumentumok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968552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4"/>
            </a:pPr>
            <a:r>
              <a:rPr lang="hu-HU" sz="2200" b="1" dirty="0" smtClean="0">
                <a:solidFill>
                  <a:schemeClr val="accent3">
                    <a:lumMod val="50000"/>
                  </a:schemeClr>
                </a:solidFill>
              </a:rPr>
              <a:t>Pénzügyi </a:t>
            </a:r>
            <a:r>
              <a:rPr lang="hu-HU" sz="2200" b="1" dirty="0">
                <a:solidFill>
                  <a:schemeClr val="accent3">
                    <a:lumMod val="50000"/>
                  </a:schemeClr>
                </a:solidFill>
              </a:rPr>
              <a:t>azonosító </a:t>
            </a:r>
            <a:r>
              <a:rPr lang="hu-HU" sz="2200" b="1" dirty="0" smtClean="0">
                <a:solidFill>
                  <a:schemeClr val="accent3">
                    <a:lumMod val="50000"/>
                  </a:schemeClr>
                </a:solidFill>
              </a:rPr>
              <a:t>adatlap</a:t>
            </a:r>
            <a:endParaRPr lang="hu-HU" sz="22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hu-HU" sz="2400" dirty="0" smtClean="0"/>
              <a:t>	</a:t>
            </a:r>
            <a:r>
              <a:rPr lang="hu-HU" sz="2200" dirty="0" smtClean="0"/>
              <a:t>(</a:t>
            </a:r>
            <a:r>
              <a:rPr lang="hu-HU" sz="2200" dirty="0"/>
              <a:t>Financial Identification form</a:t>
            </a:r>
            <a:r>
              <a:rPr lang="hu-HU" sz="2200" dirty="0" smtClean="0"/>
              <a:t>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hu-HU" sz="2400" i="1" dirty="0" smtClean="0"/>
              <a:t>	</a:t>
            </a:r>
            <a:r>
              <a:rPr lang="hu-HU" sz="1800" i="1" dirty="0" smtClean="0"/>
              <a:t>(</a:t>
            </a:r>
            <a:r>
              <a:rPr lang="hu-HU" sz="1800" i="1" dirty="0"/>
              <a:t>csak a pályázatot benyújtó </a:t>
            </a:r>
            <a:r>
              <a:rPr lang="hu-HU" sz="1800" i="1" dirty="0" smtClean="0"/>
              <a:t>intézménynek, KLIK ellenjegyzi)</a:t>
            </a:r>
          </a:p>
          <a:p>
            <a:pPr marL="0" lvl="0" indent="0">
              <a:spcBef>
                <a:spcPts val="0"/>
              </a:spcBef>
              <a:buNone/>
            </a:pPr>
            <a:endParaRPr lang="hu-HU" dirty="0"/>
          </a:p>
          <a:p>
            <a:pPr marL="457200" lvl="0" indent="-457200">
              <a:buFont typeface="+mj-lt"/>
              <a:buAutoNum type="arabicPeriod" startAt="5"/>
            </a:pPr>
            <a:r>
              <a:rPr lang="hu-HU" sz="2200" b="1" dirty="0" smtClean="0">
                <a:solidFill>
                  <a:schemeClr val="accent3">
                    <a:lumMod val="50000"/>
                  </a:schemeClr>
                </a:solidFill>
              </a:rPr>
              <a:t>Bankszámlaszám igazolása </a:t>
            </a:r>
          </a:p>
          <a:p>
            <a:pPr marL="0" lvl="0" indent="0">
              <a:buNone/>
            </a:pPr>
            <a:r>
              <a:rPr lang="hu-HU" sz="2200" i="1" dirty="0" smtClean="0"/>
              <a:t>(</a:t>
            </a:r>
            <a:r>
              <a:rPr lang="hu-HU" sz="2200" i="1" dirty="0"/>
              <a:t>csak a pályázatot benyújtó intézménynek </a:t>
            </a:r>
            <a:r>
              <a:rPr lang="hu-HU" sz="2200" i="1" dirty="0" smtClean="0"/>
              <a:t>kell </a:t>
            </a:r>
            <a:r>
              <a:rPr lang="hu-HU" sz="2200" i="1" dirty="0"/>
              <a:t>feltölteni)</a:t>
            </a:r>
            <a:r>
              <a:rPr lang="hu-HU" sz="2200" dirty="0"/>
              <a:t>:</a:t>
            </a:r>
          </a:p>
          <a:p>
            <a:pPr lvl="1"/>
            <a:r>
              <a:rPr lang="hu-HU" sz="1800" dirty="0"/>
              <a:t>folyószámla-kivonat, vagy</a:t>
            </a:r>
          </a:p>
          <a:p>
            <a:pPr lvl="1"/>
            <a:r>
              <a:rPr lang="hu-HU" sz="1800" dirty="0"/>
              <a:t>bankszámla-szerződés, vagy</a:t>
            </a:r>
          </a:p>
          <a:p>
            <a:pPr lvl="1"/>
            <a:r>
              <a:rPr lang="hu-HU" sz="1800" dirty="0" smtClean="0"/>
              <a:t>bankszámla-igazolás.</a:t>
            </a:r>
          </a:p>
          <a:p>
            <a:pPr marL="457200" lvl="1" indent="0">
              <a:buNone/>
            </a:pPr>
            <a:r>
              <a:rPr lang="hu-HU" sz="1800" dirty="0" smtClean="0"/>
              <a:t>Mindhárom </a:t>
            </a:r>
            <a:r>
              <a:rPr lang="hu-HU" sz="1800" dirty="0"/>
              <a:t>esetben hitelesített másolat fogadható el, és tartalmazniuk kell az </a:t>
            </a:r>
            <a:r>
              <a:rPr lang="hu-HU" sz="1800" b="1" dirty="0" smtClean="0"/>
              <a:t>IBAN</a:t>
            </a:r>
            <a:r>
              <a:rPr lang="hu-HU" sz="1800" dirty="0" smtClean="0"/>
              <a:t> </a:t>
            </a:r>
            <a:r>
              <a:rPr lang="hu-HU" sz="1800" dirty="0"/>
              <a:t>számot</a:t>
            </a:r>
            <a:r>
              <a:rPr lang="hu-HU" sz="1800" dirty="0" smtClean="0"/>
              <a:t>. </a:t>
            </a:r>
            <a:endParaRPr lang="hu-HU" sz="1800" dirty="0"/>
          </a:p>
          <a:p>
            <a:pPr lvl="1"/>
            <a:endParaRPr lang="hu-HU" sz="1800" dirty="0" smtClean="0"/>
          </a:p>
          <a:p>
            <a:pPr lvl="1"/>
            <a:endParaRPr lang="hu-HU" dirty="0"/>
          </a:p>
          <a:p>
            <a:pPr marL="457200" lvl="1" indent="0">
              <a:buNone/>
            </a:pPr>
            <a:endParaRPr lang="hu-HU" dirty="0" smtClean="0"/>
          </a:p>
        </p:txBody>
      </p:sp>
      <p:pic>
        <p:nvPicPr>
          <p:cNvPr id="4098" name="Picture 2" descr="Képtalálat a következőre: „register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-15534"/>
            <a:ext cx="1686694" cy="165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19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3600" b="1" dirty="0" smtClean="0"/>
              <a:t>Feltöltendő dokumentumok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04056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6"/>
            </a:pPr>
            <a:r>
              <a:rPr lang="hu-HU" sz="2400" b="1" dirty="0" smtClean="0"/>
              <a:t>Kapacitásvizsgálathoz </a:t>
            </a:r>
            <a:r>
              <a:rPr lang="hu-HU" sz="2400" b="1" dirty="0"/>
              <a:t>szükséges dokumentumok </a:t>
            </a:r>
            <a:endParaRPr lang="hu-HU" sz="2400" b="1" dirty="0" smtClean="0"/>
          </a:p>
          <a:p>
            <a:pPr marL="0" lvl="0" indent="0">
              <a:buNone/>
            </a:pPr>
            <a:r>
              <a:rPr lang="hu-HU" sz="2800" b="1" dirty="0"/>
              <a:t>	</a:t>
            </a:r>
            <a:r>
              <a:rPr lang="hu-HU" sz="2300" dirty="0" smtClean="0"/>
              <a:t>(</a:t>
            </a:r>
            <a:r>
              <a:rPr lang="hu-HU" sz="2300" dirty="0"/>
              <a:t>pályázatonként </a:t>
            </a:r>
            <a:r>
              <a:rPr lang="hu-HU" sz="2300" dirty="0">
                <a:solidFill>
                  <a:schemeClr val="accent3">
                    <a:lumMod val="75000"/>
                  </a:schemeClr>
                </a:solidFill>
              </a:rPr>
              <a:t>60.000 euró  fölötti </a:t>
            </a:r>
            <a:r>
              <a:rPr lang="hu-HU" sz="2300" dirty="0"/>
              <a:t>támogatási igény esetén) - </a:t>
            </a:r>
            <a:r>
              <a:rPr lang="hu-HU" sz="2300" dirty="0" smtClean="0"/>
              <a:t>	</a:t>
            </a:r>
            <a:r>
              <a:rPr lang="hu-HU" sz="2300" i="1" dirty="0" smtClean="0"/>
              <a:t>csak </a:t>
            </a:r>
            <a:r>
              <a:rPr lang="hu-HU" sz="2300" i="1" dirty="0"/>
              <a:t>az </a:t>
            </a:r>
            <a:r>
              <a:rPr lang="hu-HU" sz="2300" i="1" dirty="0" smtClean="0"/>
              <a:t>	államháztartáson </a:t>
            </a:r>
            <a:r>
              <a:rPr lang="hu-HU" sz="2300" i="1" dirty="0"/>
              <a:t>kívül eső, pályázatot benyújtó </a:t>
            </a:r>
            <a:r>
              <a:rPr lang="hu-HU" sz="2300" i="1" dirty="0" smtClean="0"/>
              <a:t>	intézménynek </a:t>
            </a:r>
            <a:r>
              <a:rPr lang="hu-HU" sz="2300" i="1" dirty="0"/>
              <a:t>kell </a:t>
            </a:r>
            <a:r>
              <a:rPr lang="hu-HU" sz="2300" i="1" dirty="0" smtClean="0"/>
              <a:t>feltöltenie</a:t>
            </a:r>
          </a:p>
          <a:p>
            <a:pPr marL="0" lvl="0" indent="0">
              <a:buNone/>
            </a:pPr>
            <a:endParaRPr lang="hu-HU" dirty="0"/>
          </a:p>
          <a:p>
            <a:pPr marL="514350" indent="-514350">
              <a:buFont typeface="+mj-lt"/>
              <a:buAutoNum type="arabicPeriod" startAt="7"/>
            </a:pPr>
            <a:r>
              <a:rPr lang="hu-HU" sz="2400" b="1" dirty="0" smtClean="0"/>
              <a:t>Közpénzes </a:t>
            </a:r>
            <a:r>
              <a:rPr lang="hu-HU" sz="2400" b="1" dirty="0"/>
              <a:t>nyilatkozat </a:t>
            </a:r>
            <a:endParaRPr lang="hu-HU" sz="2400" b="1" dirty="0" smtClean="0"/>
          </a:p>
          <a:p>
            <a:pPr marL="0" indent="0">
              <a:buNone/>
            </a:pPr>
            <a:r>
              <a:rPr lang="hu-HU" sz="2400" i="1" dirty="0"/>
              <a:t>(</a:t>
            </a:r>
            <a:r>
              <a:rPr lang="hu-HU" sz="2000" i="1" dirty="0" smtClean="0"/>
              <a:t>Aki nem KLIK, SZC, FM)</a:t>
            </a:r>
            <a:r>
              <a:rPr lang="hu-HU" sz="2800" i="1" dirty="0" smtClean="0"/>
              <a:t>	</a:t>
            </a:r>
            <a:endParaRPr lang="hu-HU" sz="2400" dirty="0" smtClean="0"/>
          </a:p>
          <a:p>
            <a:pPr marL="0" indent="0">
              <a:buNone/>
            </a:pPr>
            <a:r>
              <a:rPr lang="hu-HU" sz="2100" dirty="0" smtClean="0"/>
              <a:t>Az </a:t>
            </a:r>
            <a:r>
              <a:rPr lang="hu-HU" sz="2100" dirty="0"/>
              <a:t>államháztartáson kívüli intézmények esetében szükség van a közpénzekből nyújtott támogatások átláthatóságára vonatkozó nyilatkozat benyújtására is. Kérjük, ezt a nyilatkozatot is az intézményi regisztrációhoz töltse fel! (</a:t>
            </a:r>
            <a:r>
              <a:rPr lang="hu-HU" sz="2100" dirty="0">
                <a:solidFill>
                  <a:schemeClr val="accent3">
                    <a:lumMod val="75000"/>
                  </a:schemeClr>
                </a:solidFill>
              </a:rPr>
              <a:t>A KLIK által fenntartott intézmények esetében ezt nem szükséges </a:t>
            </a:r>
            <a:r>
              <a:rPr lang="hu-HU" sz="2100" dirty="0" smtClean="0">
                <a:solidFill>
                  <a:schemeClr val="accent3">
                    <a:lumMod val="75000"/>
                  </a:schemeClr>
                </a:solidFill>
              </a:rPr>
              <a:t>kiállítani</a:t>
            </a:r>
            <a:r>
              <a:rPr lang="hu-HU" sz="2100" dirty="0"/>
              <a:t>.)</a:t>
            </a:r>
            <a:endParaRPr lang="hu-HU" sz="2100" dirty="0" smtClean="0"/>
          </a:p>
        </p:txBody>
      </p:sp>
      <p:pic>
        <p:nvPicPr>
          <p:cNvPr id="5122" name="Picture 2" descr="Képtalálat a következőre: „register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48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hu-HU" sz="3200" b="1" dirty="0"/>
              <a:t>A szervezet jogi státuszát igazoló dokumentum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78896" cy="4565104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hu-HU" sz="1800" dirty="0" smtClean="0"/>
              <a:t>„Közjogi személyek” nevű űrlap: közintézmények, költségvetési szervek töltik ki </a:t>
            </a:r>
          </a:p>
          <a:p>
            <a:pPr lvl="0">
              <a:lnSpc>
                <a:spcPct val="150000"/>
              </a:lnSpc>
            </a:pPr>
            <a:r>
              <a:rPr lang="hu-HU" sz="1800" dirty="0" smtClean="0"/>
              <a:t>„</a:t>
            </a:r>
            <a:r>
              <a:rPr lang="hu-HU" sz="1800" dirty="0"/>
              <a:t>Magánvállalkozások” </a:t>
            </a:r>
            <a:r>
              <a:rPr lang="hu-HU" sz="1800" dirty="0" smtClean="0"/>
              <a:t>nevű űrlap: alapítványok, cégek, vállalkozások töltik ki </a:t>
            </a:r>
          </a:p>
          <a:p>
            <a:pPr lvl="0">
              <a:lnSpc>
                <a:spcPct val="150000"/>
              </a:lnSpc>
            </a:pPr>
            <a:r>
              <a:rPr lang="hu-HU" sz="1800" dirty="0" smtClean="0"/>
              <a:t>Nyilvántartási szám: </a:t>
            </a:r>
            <a:r>
              <a:rPr lang="hu-HU" sz="1800" dirty="0">
                <a:solidFill>
                  <a:srgbClr val="FF0000"/>
                </a:solidFill>
              </a:rPr>
              <a:t>az intézmény/szervezet </a:t>
            </a:r>
            <a:r>
              <a:rPr lang="hu-HU" sz="1800" dirty="0"/>
              <a:t>OM </a:t>
            </a:r>
            <a:r>
              <a:rPr lang="hu-HU" sz="1800" dirty="0" smtClean="0"/>
              <a:t>azonosítója, cégjegyzékszáma/társadalmi </a:t>
            </a:r>
            <a:r>
              <a:rPr lang="hu-HU" sz="1800" dirty="0"/>
              <a:t>szervezet bírósági nyilvántartási </a:t>
            </a:r>
            <a:r>
              <a:rPr lang="hu-HU" sz="1800" dirty="0" smtClean="0"/>
              <a:t>száma</a:t>
            </a:r>
            <a:endParaRPr lang="hu-HU" sz="1800" dirty="0"/>
          </a:p>
          <a:p>
            <a:pPr lvl="0">
              <a:lnSpc>
                <a:spcPct val="150000"/>
              </a:lnSpc>
            </a:pPr>
            <a:r>
              <a:rPr lang="hu-HU" sz="1800" dirty="0" smtClean="0"/>
              <a:t>A hivatalos képviselő aláírása+intézményi pecsét</a:t>
            </a:r>
          </a:p>
          <a:p>
            <a:endParaRPr lang="hu-H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9287" y="1649239"/>
            <a:ext cx="3327513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9"/>
          <a:stretch/>
        </p:blipFill>
        <p:spPr bwMode="auto">
          <a:xfrm>
            <a:off x="1917237" y="332656"/>
            <a:ext cx="5472608" cy="637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95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3600" b="1" dirty="0"/>
              <a:t>Pénzügyi </a:t>
            </a:r>
            <a:r>
              <a:rPr lang="hu-HU" sz="3600" b="1" dirty="0" smtClean="0"/>
              <a:t>adatlap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050904" cy="44210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1800" dirty="0"/>
              <a:t>Bankszámla megnevezése, banki adatok és IBAN szám </a:t>
            </a:r>
            <a:r>
              <a:rPr lang="hu-HU" sz="1800" dirty="0" smtClean="0"/>
              <a:t>megadása</a:t>
            </a:r>
          </a:p>
          <a:p>
            <a:pPr>
              <a:lnSpc>
                <a:spcPct val="150000"/>
              </a:lnSpc>
            </a:pPr>
            <a:r>
              <a:rPr lang="hu-HU" sz="1800" dirty="0" smtClean="0"/>
              <a:t>Elérhetőség mezőbe </a:t>
            </a:r>
            <a:r>
              <a:rPr lang="hu-HU" sz="1800" dirty="0" smtClean="0">
                <a:solidFill>
                  <a:srgbClr val="FF0000"/>
                </a:solidFill>
              </a:rPr>
              <a:t>KLIK</a:t>
            </a:r>
            <a:r>
              <a:rPr lang="hu-HU" sz="1800" dirty="0" smtClean="0"/>
              <a:t> esetén a tankerület címe, e-mail, telefon</a:t>
            </a:r>
          </a:p>
          <a:p>
            <a:pPr>
              <a:lnSpc>
                <a:spcPct val="150000"/>
              </a:lnSpc>
            </a:pPr>
            <a:r>
              <a:rPr lang="hu-HU" sz="1800" dirty="0" smtClean="0">
                <a:solidFill>
                  <a:srgbClr val="FF0000"/>
                </a:solidFill>
              </a:rPr>
              <a:t>Megjegyzés mezőbe a pályázó</a:t>
            </a:r>
            <a:r>
              <a:rPr lang="hu-HU" sz="1800" dirty="0" smtClean="0"/>
              <a:t> intézmény adatai, amennyiben az nem azonos a bankszámla-tulajdonossal. (</a:t>
            </a:r>
            <a:r>
              <a:rPr lang="hu-HU" sz="1800" dirty="0" err="1" smtClean="0"/>
              <a:t>pl</a:t>
            </a:r>
            <a:r>
              <a:rPr lang="hu-HU" sz="1800" dirty="0" smtClean="0"/>
              <a:t>: </a:t>
            </a:r>
            <a:r>
              <a:rPr lang="hu-HU" sz="1800" dirty="0" smtClean="0">
                <a:solidFill>
                  <a:srgbClr val="FF0000"/>
                </a:solidFill>
              </a:rPr>
              <a:t>KLIK</a:t>
            </a:r>
            <a:r>
              <a:rPr lang="hu-HU" sz="1800" dirty="0" smtClean="0"/>
              <a:t>)</a:t>
            </a:r>
            <a:endParaRPr lang="hu-HU" sz="1800" dirty="0"/>
          </a:p>
          <a:p>
            <a:pPr>
              <a:lnSpc>
                <a:spcPct val="150000"/>
              </a:lnSpc>
            </a:pPr>
            <a:r>
              <a:rPr lang="hu-HU" sz="1800" dirty="0"/>
              <a:t>B</a:t>
            </a:r>
            <a:r>
              <a:rPr lang="hu-HU" sz="1800" dirty="0" smtClean="0"/>
              <a:t>anki képviselő </a:t>
            </a:r>
            <a:r>
              <a:rPr lang="hu-HU" sz="1800" dirty="0"/>
              <a:t>és </a:t>
            </a:r>
            <a:r>
              <a:rPr lang="hu-HU" sz="1800" dirty="0" smtClean="0"/>
              <a:t>bankszámla-tulajdonos aláírása+intézményi pecsét </a:t>
            </a:r>
          </a:p>
          <a:p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84" y="1340768"/>
            <a:ext cx="3744416" cy="434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4716"/>
            <a:ext cx="5318942" cy="622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76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8991" y="332656"/>
            <a:ext cx="8305800" cy="1143000"/>
          </a:xfrm>
        </p:spPr>
        <p:txBody>
          <a:bodyPr>
            <a:normAutofit/>
          </a:bodyPr>
          <a:lstStyle/>
          <a:p>
            <a:pPr algn="l"/>
            <a:r>
              <a:rPr lang="hu-HU" sz="4800" b="1" dirty="0" smtClean="0"/>
              <a:t>Feltöltés lépései</a:t>
            </a:r>
            <a:endParaRPr lang="hu-HU" sz="48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2464"/>
            <a:ext cx="8620742" cy="406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763688" y="3172326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 lépés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7970001" y="4653136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2. lépés</a:t>
            </a:r>
            <a:endParaRPr lang="hu-HU" dirty="0"/>
          </a:p>
        </p:txBody>
      </p:sp>
      <p:pic>
        <p:nvPicPr>
          <p:cNvPr id="6146" name="Picture 2" descr="Képtalálat a következőre: „upload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001" y="620688"/>
            <a:ext cx="1121306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4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668344" y="4293096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6</a:t>
            </a:r>
            <a:r>
              <a:rPr lang="hu-HU" dirty="0" smtClean="0"/>
              <a:t>. lépés</a:t>
            </a:r>
            <a:endParaRPr lang="hu-HU" dirty="0"/>
          </a:p>
        </p:txBody>
      </p:sp>
      <p:pic>
        <p:nvPicPr>
          <p:cNvPr id="7" name="Tartalom hely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1" y="32523"/>
            <a:ext cx="2077621" cy="11360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57" y="1168548"/>
            <a:ext cx="8016297" cy="53757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7964446" cy="43486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Lekerekített téglalap feliratnak 1"/>
          <p:cNvSpPr/>
          <p:nvPr/>
        </p:nvSpPr>
        <p:spPr>
          <a:xfrm>
            <a:off x="4211960" y="186488"/>
            <a:ext cx="2160240" cy="828092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4332119" y="277369"/>
            <a:ext cx="2066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Max. 6 MB</a:t>
            </a:r>
          </a:p>
          <a:p>
            <a:pPr algn="ctr"/>
            <a:r>
              <a:rPr lang="hu-H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Beszédes nevek</a:t>
            </a:r>
          </a:p>
        </p:txBody>
      </p:sp>
    </p:spTree>
    <p:extLst>
      <p:ext uri="{BB962C8B-B14F-4D97-AF65-F5344CB8AC3E}">
        <p14:creationId xmlns:p14="http://schemas.microsoft.com/office/powerpoint/2010/main" val="20756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05890"/>
            <a:ext cx="8178902" cy="519182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899592" y="764704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</a:rPr>
              <a:t>Dokumentum cseréje</a:t>
            </a:r>
          </a:p>
        </p:txBody>
      </p:sp>
    </p:spTree>
    <p:extLst>
      <p:ext uri="{BB962C8B-B14F-4D97-AF65-F5344CB8AC3E}">
        <p14:creationId xmlns:p14="http://schemas.microsoft.com/office/powerpoint/2010/main" val="244938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Linkek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400" b="1" cap="all" dirty="0" smtClean="0">
                <a:hlinkClick r:id="rId3"/>
              </a:rPr>
              <a:t>FŐOLDAL &gt; PÁLYÁZATOK &gt; ERASMUS+ &gt; </a:t>
            </a:r>
            <a:r>
              <a:rPr lang="hu-HU" sz="2400" b="1" cap="all" dirty="0" smtClean="0">
                <a:hlinkClick r:id="rId3"/>
              </a:rPr>
              <a:t>FELNŐTTOKTATÁS </a:t>
            </a:r>
            <a:r>
              <a:rPr lang="hu-HU" sz="2400" b="1" cap="all" dirty="0" smtClean="0">
                <a:hlinkClick r:id="rId3"/>
              </a:rPr>
              <a:t>&gt; PÁLYÁZATI </a:t>
            </a:r>
            <a:r>
              <a:rPr lang="hu-HU" sz="2400" b="1" cap="all" dirty="0">
                <a:hlinkClick r:id="rId3"/>
              </a:rPr>
              <a:t>DOKUMENTUMOK</a:t>
            </a:r>
            <a:endParaRPr lang="hu-HU" sz="2400" dirty="0" smtClean="0">
              <a:hlinkClick r:id="rId4"/>
            </a:endParaRPr>
          </a:p>
          <a:p>
            <a:pPr>
              <a:lnSpc>
                <a:spcPct val="150000"/>
              </a:lnSpc>
            </a:pPr>
            <a:r>
              <a:rPr lang="hu-HU" sz="3000" dirty="0" smtClean="0">
                <a:hlinkClick r:id="rId5"/>
              </a:rPr>
              <a:t>EU Login/ECAS </a:t>
            </a:r>
            <a:r>
              <a:rPr lang="hu-HU" sz="3000" dirty="0">
                <a:hlinkClick r:id="rId5"/>
              </a:rPr>
              <a:t>regisztrációs kézikönyv</a:t>
            </a:r>
            <a:endParaRPr lang="hu-HU" sz="3000" dirty="0"/>
          </a:p>
          <a:p>
            <a:pPr>
              <a:lnSpc>
                <a:spcPct val="150000"/>
              </a:lnSpc>
            </a:pPr>
            <a:r>
              <a:rPr lang="hu-HU" sz="3000" dirty="0" smtClean="0">
                <a:hlinkClick r:id="rId6"/>
              </a:rPr>
              <a:t>Regisztrációs felület</a:t>
            </a:r>
            <a:endParaRPr lang="hu-HU" sz="3000" dirty="0" smtClean="0"/>
          </a:p>
          <a:p>
            <a:pPr>
              <a:lnSpc>
                <a:spcPct val="150000"/>
              </a:lnSpc>
            </a:pPr>
            <a:r>
              <a:rPr lang="hu-HU" sz="3000" dirty="0" smtClean="0">
                <a:hlinkClick r:id="rId7"/>
              </a:rPr>
              <a:t>Útmutató a regisztrációhoz</a:t>
            </a:r>
            <a:r>
              <a:rPr lang="hu-HU" sz="3000" dirty="0" smtClean="0"/>
              <a:t>(teljes angol)</a:t>
            </a:r>
          </a:p>
          <a:p>
            <a:pPr>
              <a:lnSpc>
                <a:spcPct val="150000"/>
              </a:lnSpc>
            </a:pPr>
            <a:r>
              <a:rPr lang="hu-HU" sz="3000" dirty="0" smtClean="0">
                <a:hlinkClick r:id="rId8"/>
              </a:rPr>
              <a:t>Útmutató a regisztrációhoz</a:t>
            </a:r>
            <a:r>
              <a:rPr lang="hu-HU" sz="3000" dirty="0" smtClean="0"/>
              <a:t>(rövidített magyar)</a:t>
            </a:r>
          </a:p>
        </p:txBody>
      </p:sp>
    </p:spTree>
    <p:extLst>
      <p:ext uri="{BB962C8B-B14F-4D97-AF65-F5344CB8AC3E}">
        <p14:creationId xmlns:p14="http://schemas.microsoft.com/office/powerpoint/2010/main" val="18133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rmAutofit/>
          </a:bodyPr>
          <a:lstStyle/>
          <a:p>
            <a:endParaRPr lang="hu-HU" sz="5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469" y="0"/>
            <a:ext cx="9402938" cy="685800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702024" y="1135648"/>
            <a:ext cx="576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b="1" dirty="0" smtClean="0">
                <a:solidFill>
                  <a:schemeClr val="bg1"/>
                </a:solidFill>
              </a:rPr>
              <a:t>Köszönöm </a:t>
            </a:r>
          </a:p>
          <a:p>
            <a:pPr algn="ctr"/>
            <a:r>
              <a:rPr lang="hu-HU" sz="7200" b="1" dirty="0" smtClean="0">
                <a:solidFill>
                  <a:schemeClr val="bg1"/>
                </a:solidFill>
              </a:rPr>
              <a:t>a </a:t>
            </a:r>
          </a:p>
          <a:p>
            <a:pPr algn="ctr"/>
            <a:r>
              <a:rPr lang="hu-HU" sz="7200" b="1" dirty="0" smtClean="0">
                <a:solidFill>
                  <a:schemeClr val="bg1"/>
                </a:solidFill>
              </a:rPr>
              <a:t>figyelmet!</a:t>
            </a:r>
            <a:endParaRPr lang="hu-H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3800" dirty="0" smtClean="0"/>
              <a:t>Regisztrációs tudnivalók</a:t>
            </a:r>
            <a:endParaRPr lang="hu-HU" sz="38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86" y="0"/>
            <a:ext cx="1861914" cy="1239019"/>
          </a:xfrm>
        </p:spPr>
      </p:pic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226366"/>
              </p:ext>
            </p:extLst>
          </p:nvPr>
        </p:nvGraphicFramePr>
        <p:xfrm>
          <a:off x="539552" y="2172627"/>
          <a:ext cx="8064896" cy="368975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76264"/>
                <a:gridCol w="5688632"/>
              </a:tblGrid>
              <a:tr h="536293"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Pályázat</a:t>
                      </a:r>
                      <a:r>
                        <a:rPr lang="hu-HU" baseline="0" dirty="0" smtClean="0"/>
                        <a:t> benyújtása -&gt; előzetes regisztráció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b="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Mikor?</a:t>
                      </a:r>
                    </a:p>
                    <a:p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 pályázati</a:t>
                      </a:r>
                      <a:r>
                        <a:rPr lang="hu-HU" baseline="0" dirty="0" smtClean="0"/>
                        <a:t> űrlap kitöltése előtt (&lt;=adatok PIC alapján)</a:t>
                      </a:r>
                    </a:p>
                  </a:txBody>
                  <a:tcPr/>
                </a:tc>
              </a:tr>
              <a:tr h="440040">
                <a:tc>
                  <a:txBody>
                    <a:bodyPr/>
                    <a:lstStyle/>
                    <a:p>
                      <a:r>
                        <a:rPr lang="hu-HU" dirty="0" smtClean="0"/>
                        <a:t>Kinek?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Küldő</a:t>
                      </a:r>
                      <a:r>
                        <a:rPr lang="hu-HU" baseline="0" dirty="0" smtClean="0"/>
                        <a:t> intézmény és konzorciumi partnerek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512168">
                <a:tc>
                  <a:txBody>
                    <a:bodyPr/>
                    <a:lstStyle/>
                    <a:p>
                      <a:r>
                        <a:rPr lang="hu-HU" dirty="0" smtClean="0"/>
                        <a:t>Ki végezheti el?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 szervezet egy munkatársa/a</a:t>
                      </a:r>
                      <a:r>
                        <a:rPr lang="hu-HU" baseline="0" dirty="0" smtClean="0"/>
                        <a:t> szervezet képviseletében más személy (DE! kapcsolattartóként a szervezet munkatársát kell megjelölni!)</a:t>
                      </a:r>
                    </a:p>
                    <a:p>
                      <a:r>
                        <a:rPr lang="hu-HU" b="0" baseline="0" dirty="0" smtClean="0"/>
                        <a:t>Fogadó intézmény &gt; kontakt személy=fogadó int. munkatársa</a:t>
                      </a:r>
                    </a:p>
                  </a:txBody>
                  <a:tcPr/>
                </a:tc>
              </a:tr>
              <a:tr h="561176">
                <a:tc>
                  <a:txBody>
                    <a:bodyPr/>
                    <a:lstStyle/>
                    <a:p>
                      <a:r>
                        <a:rPr lang="hu-HU" dirty="0" smtClean="0"/>
                        <a:t>Hányszor?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 7</a:t>
                      </a:r>
                      <a:r>
                        <a:rPr lang="hu-HU" baseline="0" dirty="0" smtClean="0"/>
                        <a:t> év során egyszer!</a:t>
                      </a:r>
                      <a:endParaRPr lang="hu-H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841590" cy="3528391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26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9273" y="517239"/>
            <a:ext cx="8229600" cy="782960"/>
          </a:xfrm>
        </p:spPr>
        <p:txBody>
          <a:bodyPr>
            <a:normAutofit/>
          </a:bodyPr>
          <a:lstStyle/>
          <a:p>
            <a:pPr algn="l"/>
            <a:r>
              <a:rPr lang="hu-HU" sz="3800" dirty="0" smtClean="0"/>
              <a:t>Regisztrációs tudnivalók</a:t>
            </a:r>
            <a:endParaRPr lang="hu-HU" sz="3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74307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               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                  </a:t>
            </a:r>
          </a:p>
          <a:p>
            <a:pPr marL="0" indent="0">
              <a:buNone/>
            </a:pPr>
            <a:r>
              <a:rPr lang="hu-HU" dirty="0" smtClean="0"/>
              <a:t>                          </a:t>
            </a:r>
          </a:p>
          <a:p>
            <a:pPr marL="0" indent="0">
              <a:buNone/>
            </a:pPr>
            <a:r>
              <a:rPr lang="hu-HU" dirty="0" smtClean="0"/>
              <a:t>                             </a:t>
            </a:r>
          </a:p>
          <a:p>
            <a:pPr marL="0" indent="0">
              <a:buNone/>
            </a:pPr>
            <a:r>
              <a:rPr lang="hu-HU" dirty="0" smtClean="0"/>
              <a:t>                         </a:t>
            </a:r>
          </a:p>
          <a:p>
            <a:pPr marL="0" indent="0">
              <a:buNone/>
            </a:pPr>
            <a:r>
              <a:rPr lang="hu-HU" dirty="0" smtClean="0"/>
              <a:t> </a:t>
            </a:r>
          </a:p>
        </p:txBody>
      </p:sp>
      <p:sp>
        <p:nvSpPr>
          <p:cNvPr id="5" name="Téglalap 4"/>
          <p:cNvSpPr/>
          <p:nvPr/>
        </p:nvSpPr>
        <p:spPr>
          <a:xfrm>
            <a:off x="395536" y="1558552"/>
            <a:ext cx="3672408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EU Login (=ECAS)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14887" y="3185795"/>
            <a:ext cx="2952328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 smtClean="0">
                <a:solidFill>
                  <a:schemeClr val="tx1"/>
                </a:solidFill>
              </a:rPr>
              <a:t>Participant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 err="1" smtClean="0">
                <a:solidFill>
                  <a:schemeClr val="tx1"/>
                </a:solidFill>
              </a:rPr>
              <a:t>Portal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891051" y="4462376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PIC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b="1" dirty="0">
                <a:solidFill>
                  <a:schemeClr val="tx1"/>
                </a:solidFill>
              </a:rPr>
              <a:t>kód</a:t>
            </a:r>
            <a:r>
              <a:rPr lang="hu-H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Téglalap 7"/>
          <p:cNvSpPr/>
          <p:nvPr/>
        </p:nvSpPr>
        <p:spPr>
          <a:xfrm>
            <a:off x="3923928" y="4036982"/>
            <a:ext cx="2374010" cy="664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Dokumentumok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b="1" dirty="0">
                <a:solidFill>
                  <a:schemeClr val="tx1"/>
                </a:solidFill>
              </a:rPr>
              <a:t>feltöltése</a:t>
            </a:r>
            <a:r>
              <a:rPr lang="hu-H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Téglalap 8"/>
          <p:cNvSpPr/>
          <p:nvPr/>
        </p:nvSpPr>
        <p:spPr>
          <a:xfrm>
            <a:off x="3830838" y="5416584"/>
            <a:ext cx="2467100" cy="5457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 smtClean="0">
                <a:solidFill>
                  <a:schemeClr val="tx1"/>
                </a:solidFill>
              </a:rPr>
              <a:t>Pályázati űrlap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b="1" dirty="0" smtClean="0">
                <a:solidFill>
                  <a:schemeClr val="tx1"/>
                </a:solidFill>
              </a:rPr>
              <a:t>kitöltése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10" name="Lefelé nyíl 9"/>
          <p:cNvSpPr/>
          <p:nvPr/>
        </p:nvSpPr>
        <p:spPr>
          <a:xfrm>
            <a:off x="2067379" y="2134617"/>
            <a:ext cx="484632" cy="105117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Lefelé nyíl 10"/>
          <p:cNvSpPr/>
          <p:nvPr/>
        </p:nvSpPr>
        <p:spPr>
          <a:xfrm>
            <a:off x="2104735" y="3689851"/>
            <a:ext cx="451041" cy="726755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Jobbra nyíl 11"/>
          <p:cNvSpPr/>
          <p:nvPr/>
        </p:nvSpPr>
        <p:spPr>
          <a:xfrm rot="1105483">
            <a:off x="2769860" y="5208594"/>
            <a:ext cx="1093762" cy="387071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Jobbra nyíl 12"/>
          <p:cNvSpPr/>
          <p:nvPr/>
        </p:nvSpPr>
        <p:spPr>
          <a:xfrm>
            <a:off x="6067196" y="4770701"/>
            <a:ext cx="1313116" cy="43589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Jobbra nyíl 13"/>
          <p:cNvSpPr/>
          <p:nvPr/>
        </p:nvSpPr>
        <p:spPr>
          <a:xfrm rot="20552595">
            <a:off x="2779932" y="4265901"/>
            <a:ext cx="1143432" cy="37907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5" name="Téglalap 14"/>
          <p:cNvSpPr/>
          <p:nvPr/>
        </p:nvSpPr>
        <p:spPr>
          <a:xfrm>
            <a:off x="7380312" y="4416606"/>
            <a:ext cx="1415116" cy="1460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Pályázati űrlap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b="1" dirty="0" smtClean="0">
                <a:solidFill>
                  <a:schemeClr val="tx1"/>
                </a:solidFill>
              </a:rPr>
              <a:t>benyújtása</a:t>
            </a:r>
            <a:endParaRPr lang="hu-HU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8552"/>
            <a:ext cx="2270728" cy="56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617" y="2818277"/>
            <a:ext cx="2439727" cy="84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43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88416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Ha már </a:t>
            </a:r>
            <a:r>
              <a:rPr lang="hu-HU" b="1" dirty="0">
                <a:solidFill>
                  <a:schemeClr val="tx2"/>
                </a:solidFill>
              </a:rPr>
              <a:t>van </a:t>
            </a:r>
            <a:r>
              <a:rPr lang="hu-HU" dirty="0" smtClean="0">
                <a:solidFill>
                  <a:schemeClr val="tx2"/>
                </a:solidFill>
              </a:rPr>
              <a:t>EU Login (ECAS) </a:t>
            </a:r>
            <a:r>
              <a:rPr lang="hu-HU" dirty="0">
                <a:solidFill>
                  <a:schemeClr val="tx2"/>
                </a:solidFill>
              </a:rPr>
              <a:t>fiók →</a:t>
            </a:r>
            <a:r>
              <a:rPr lang="hu-HU" b="1" dirty="0">
                <a:solidFill>
                  <a:schemeClr val="tx2"/>
                </a:solidFill>
              </a:rPr>
              <a:t>Login</a:t>
            </a:r>
          </a:p>
          <a:p>
            <a:r>
              <a:rPr lang="hu-HU" dirty="0">
                <a:solidFill>
                  <a:schemeClr val="tx2"/>
                </a:solidFill>
              </a:rPr>
              <a:t>Ha még </a:t>
            </a:r>
            <a:r>
              <a:rPr lang="hu-HU" b="1" dirty="0">
                <a:solidFill>
                  <a:schemeClr val="tx2"/>
                </a:solidFill>
              </a:rPr>
              <a:t>nincs</a:t>
            </a:r>
            <a:r>
              <a:rPr lang="hu-HU" dirty="0">
                <a:solidFill>
                  <a:schemeClr val="tx2"/>
                </a:solidFill>
              </a:rPr>
              <a:t> </a:t>
            </a:r>
            <a:r>
              <a:rPr lang="hu-HU" dirty="0" smtClean="0">
                <a:solidFill>
                  <a:schemeClr val="tx2"/>
                </a:solidFill>
              </a:rPr>
              <a:t>EU Login (ECAS) </a:t>
            </a:r>
            <a:r>
              <a:rPr lang="hu-HU" dirty="0">
                <a:solidFill>
                  <a:schemeClr val="tx2"/>
                </a:solidFill>
              </a:rPr>
              <a:t>fiók → </a:t>
            </a:r>
            <a:r>
              <a:rPr lang="hu-HU" b="1" dirty="0" smtClean="0">
                <a:solidFill>
                  <a:schemeClr val="tx2"/>
                </a:solidFill>
              </a:rPr>
              <a:t>Register</a:t>
            </a:r>
            <a:r>
              <a:rPr lang="hu-HU" dirty="0">
                <a:solidFill>
                  <a:schemeClr val="tx2"/>
                </a:solidFill>
              </a:rPr>
              <a:t> → </a:t>
            </a:r>
            <a:r>
              <a:rPr lang="hu-HU" dirty="0" smtClean="0">
                <a:solidFill>
                  <a:schemeClr val="tx2"/>
                </a:solidFill>
              </a:rPr>
              <a:t>Login</a:t>
            </a:r>
            <a:endParaRPr lang="hu-HU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36" y="1916832"/>
            <a:ext cx="8603870" cy="439248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1800225"/>
            <a:ext cx="3648075" cy="325755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18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89476" y="620688"/>
            <a:ext cx="5499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</a:rPr>
              <a:t>EU Login(ECAS) regisztráció</a:t>
            </a:r>
            <a:endParaRPr lang="hu-H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" t="9000" r="4814" b="3725"/>
          <a:stretch/>
        </p:blipFill>
        <p:spPr bwMode="auto">
          <a:xfrm>
            <a:off x="789475" y="1260037"/>
            <a:ext cx="7352327" cy="537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kerekített téglalap feliratnak 2"/>
          <p:cNvSpPr/>
          <p:nvPr/>
        </p:nvSpPr>
        <p:spPr>
          <a:xfrm>
            <a:off x="6588224" y="3717032"/>
            <a:ext cx="1800200" cy="1008112"/>
          </a:xfrm>
          <a:prstGeom prst="wedgeRoundRectCallout">
            <a:avLst>
              <a:gd name="adj1" fmla="val -119109"/>
              <a:gd name="adj2" fmla="val -3510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6702422" y="3805589"/>
            <a:ext cx="1613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chemeClr val="tx2">
                    <a:lumMod val="75000"/>
                  </a:schemeClr>
                </a:solidFill>
              </a:rPr>
              <a:t>E-mail: intézményi vagy megosztott cím</a:t>
            </a:r>
            <a:endParaRPr lang="hu-H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Képtalálat a következőre: „regisztráció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622" y="-9104"/>
            <a:ext cx="1758378" cy="125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29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884168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Ha már </a:t>
            </a:r>
            <a:r>
              <a:rPr lang="hu-HU" b="1" dirty="0">
                <a:solidFill>
                  <a:schemeClr val="tx2"/>
                </a:solidFill>
              </a:rPr>
              <a:t>van </a:t>
            </a:r>
            <a:r>
              <a:rPr lang="hu-HU" dirty="0">
                <a:solidFill>
                  <a:schemeClr val="tx2"/>
                </a:solidFill>
              </a:rPr>
              <a:t>EU Login (ECAS) fiók →</a:t>
            </a:r>
            <a:r>
              <a:rPr lang="hu-HU" b="1" dirty="0">
                <a:solidFill>
                  <a:schemeClr val="tx2"/>
                </a:solidFill>
              </a:rPr>
              <a:t>Login</a:t>
            </a:r>
          </a:p>
          <a:p>
            <a:r>
              <a:rPr lang="hu-HU" dirty="0">
                <a:solidFill>
                  <a:schemeClr val="tx2"/>
                </a:solidFill>
              </a:rPr>
              <a:t>Ha még </a:t>
            </a:r>
            <a:r>
              <a:rPr lang="hu-HU" b="1" dirty="0">
                <a:solidFill>
                  <a:schemeClr val="tx2"/>
                </a:solidFill>
              </a:rPr>
              <a:t>nincs</a:t>
            </a:r>
            <a:r>
              <a:rPr lang="hu-HU" dirty="0">
                <a:solidFill>
                  <a:schemeClr val="tx2"/>
                </a:solidFill>
              </a:rPr>
              <a:t> EU Login (ECAS) fiók → </a:t>
            </a:r>
            <a:r>
              <a:rPr lang="hu-HU" b="1" dirty="0" err="1">
                <a:solidFill>
                  <a:schemeClr val="tx2"/>
                </a:solidFill>
              </a:rPr>
              <a:t>Register</a:t>
            </a:r>
            <a:r>
              <a:rPr lang="hu-HU" dirty="0">
                <a:solidFill>
                  <a:schemeClr val="tx2"/>
                </a:solidFill>
              </a:rPr>
              <a:t> → Login</a:t>
            </a:r>
            <a:endParaRPr lang="hu-HU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36" y="1916832"/>
            <a:ext cx="8603870" cy="439248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32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79614"/>
            <a:ext cx="6902921" cy="550682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043608" y="764704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chemeClr val="tx2">
                    <a:lumMod val="75000"/>
                  </a:schemeClr>
                </a:solidFill>
              </a:rPr>
              <a:t>Participant</a:t>
            </a:r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2400" b="1" dirty="0" err="1" smtClean="0">
                <a:solidFill>
                  <a:schemeClr val="tx2">
                    <a:lumMod val="75000"/>
                  </a:schemeClr>
                </a:solidFill>
              </a:rPr>
              <a:t>Portal</a:t>
            </a:r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</a:rPr>
              <a:t> &gt; Login</a:t>
            </a:r>
            <a:endParaRPr lang="hu-H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Lekerekített téglalap feliratnak 2"/>
          <p:cNvSpPr/>
          <p:nvPr/>
        </p:nvSpPr>
        <p:spPr>
          <a:xfrm>
            <a:off x="5004048" y="3573015"/>
            <a:ext cx="2520280" cy="1595789"/>
          </a:xfrm>
          <a:prstGeom prst="wedgeRoundRectCallout">
            <a:avLst>
              <a:gd name="adj1" fmla="val -85509"/>
              <a:gd name="adj2" fmla="val 1673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4889951" y="3632245"/>
            <a:ext cx="2628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hivatalos 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dokumentumait előkészíteni (OM, adószám, bírósági bejegyzés)</a:t>
            </a:r>
            <a:endParaRPr lang="hu-H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076" name="Picture 4" descr="Képtalálat a következőre: „register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28" y="103450"/>
            <a:ext cx="968871" cy="96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22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99" y="404664"/>
            <a:ext cx="7040630" cy="5128581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502266" y="5661248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A Welcome, Organisation, Address, Contact és Programme menüpontok alatt a szervezetre vonatkozó releváns mezőket ki kell tölteni, majd a Confirm gombra kattintva lehet a regisztrációt véglegesíteni.</a:t>
            </a:r>
          </a:p>
        </p:txBody>
      </p:sp>
      <p:sp>
        <p:nvSpPr>
          <p:cNvPr id="4" name="Lekerekített téglalap feliratnak 3"/>
          <p:cNvSpPr/>
          <p:nvPr/>
        </p:nvSpPr>
        <p:spPr>
          <a:xfrm rot="5400000">
            <a:off x="7632340" y="1160748"/>
            <a:ext cx="936104" cy="1872208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7308304" y="177281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Nem kötelező mezőket is!</a:t>
            </a:r>
            <a:endParaRPr lang="hu-H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34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286625" cy="367665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481361" y="836712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A regisztrált szervezet megkapja egyedi PIC kódját.</a:t>
            </a:r>
          </a:p>
          <a:p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A rendszer automatikus e-mailt küld a regisztrációt végző </a:t>
            </a:r>
          </a:p>
          <a:p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személynek és a megadott kapcsolattartónak. (1-2 nap)</a:t>
            </a:r>
            <a:endParaRPr lang="hu-HU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hu-HU" dirty="0" smtClean="0"/>
              <a:t>						</a:t>
            </a:r>
            <a:endParaRPr lang="hu-HU" dirty="0"/>
          </a:p>
        </p:txBody>
      </p:sp>
      <p:pic>
        <p:nvPicPr>
          <p:cNvPr id="4" name="Tartalom hely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521474"/>
            <a:ext cx="1904092" cy="126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2109</TotalTime>
  <Words>1014</Words>
  <Application>Microsoft Office PowerPoint</Application>
  <PresentationFormat>Diavetítés a képernyőre (4:3 oldalarány)</PresentationFormat>
  <Paragraphs>136</Paragraphs>
  <Slides>19</Slides>
  <Notes>16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Áramlás</vt:lpstr>
      <vt:lpstr>    </vt:lpstr>
      <vt:lpstr>Regisztrációs tudnivalók</vt:lpstr>
      <vt:lpstr>Regisztrációs tudnivalók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Feltöltendő dokumentumok</vt:lpstr>
      <vt:lpstr>Feltöltendő dokumentumok</vt:lpstr>
      <vt:lpstr>Feltöltendő dokumentumok</vt:lpstr>
      <vt:lpstr>A szervezet jogi státuszát igazoló dokumentum</vt:lpstr>
      <vt:lpstr>Pénzügyi adatlap</vt:lpstr>
      <vt:lpstr>Feltöltés lépései</vt:lpstr>
      <vt:lpstr>PowerPoint bemutató</vt:lpstr>
      <vt:lpstr>PowerPoint bemutató</vt:lpstr>
      <vt:lpstr>Linkek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Regisztrációs tudnivalók</dc:title>
  <dc:creator>Nagy Adrienn</dc:creator>
  <cp:lastModifiedBy>Szabó Csilla (E+)</cp:lastModifiedBy>
  <cp:revision>147</cp:revision>
  <cp:lastPrinted>2014-02-11T13:22:52Z</cp:lastPrinted>
  <dcterms:created xsi:type="dcterms:W3CDTF">2014-02-05T12:33:32Z</dcterms:created>
  <dcterms:modified xsi:type="dcterms:W3CDTF">2016-11-15T15:38:14Z</dcterms:modified>
</cp:coreProperties>
</file>