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0" r:id="rId2"/>
    <p:sldId id="386" r:id="rId3"/>
    <p:sldId id="387" r:id="rId4"/>
    <p:sldId id="388" r:id="rId5"/>
    <p:sldId id="390" r:id="rId6"/>
    <p:sldId id="391" r:id="rId7"/>
    <p:sldId id="392" r:id="rId8"/>
    <p:sldId id="393" r:id="rId9"/>
    <p:sldId id="394" r:id="rId10"/>
    <p:sldId id="396" r:id="rId11"/>
    <p:sldId id="397" r:id="rId12"/>
    <p:sldId id="398" r:id="rId13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412"/>
    <a:srgbClr val="FF6600"/>
    <a:srgbClr val="66663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Világos stílus 2 – 2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65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63B700-A0C7-484A-AFC5-45F12EE909D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2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DB22FA-8234-4CA3-A090-C6C53CF3759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473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B22FA-8234-4CA3-A090-C6C53CF37595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E5441-9D27-4C09-9C7F-95F336F1830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140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EFFDB-7DF5-4B02-9B7C-C433DDF33BD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099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B28C-3D57-45C3-808A-F3519CC7EC1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913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5BC03-539F-48C1-A418-489D2BF23D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54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A7E84-1554-4B12-8AA9-28315C9085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085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6BDC3-A9BD-41FE-90B0-DB73A8A4C0F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363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0E7B4-F686-4691-A995-A59FB6A2D8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203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3EF50-875E-4C8B-8A09-F92B36FDCA9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310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A7AC5-F5E2-4284-ABB6-8A6E090EB1F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60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FB699-F190-4F51-8574-422C4038C2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288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FD7B5-ADCB-403D-85EA-E6D9BCBE1C3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979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2563-C022-41BF-8D36-B16643B7A79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06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AAD3D18-4ECB-4457-B462-7F44659834A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2.xls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95536" y="1143000"/>
            <a:ext cx="8424936" cy="2736304"/>
          </a:xfrm>
        </p:spPr>
        <p:txBody>
          <a:bodyPr/>
          <a:lstStyle/>
          <a:p>
            <a:pPr>
              <a:defRPr/>
            </a:pPr>
            <a:r>
              <a:rPr lang="hu-HU" sz="4000" dirty="0" smtClean="0">
                <a:latin typeface="Calibri" panose="020F0502020204030204" pitchFamily="34" charset="0"/>
              </a:rPr>
              <a:t>EGT Alap </a:t>
            </a:r>
            <a:r>
              <a:rPr lang="hu-HU" sz="4000" dirty="0">
                <a:latin typeface="Calibri" panose="020F0502020204030204" pitchFamily="34" charset="0"/>
              </a:rPr>
              <a:t>Ösztöndíj </a:t>
            </a:r>
            <a:r>
              <a:rPr lang="hu-HU" sz="4000" dirty="0" smtClean="0">
                <a:latin typeface="Calibri" panose="020F0502020204030204" pitchFamily="34" charset="0"/>
              </a:rPr>
              <a:t>program</a:t>
            </a:r>
            <a:br>
              <a:rPr lang="hu-HU" sz="4000" dirty="0" smtClean="0">
                <a:latin typeface="Calibri" panose="020F0502020204030204" pitchFamily="34" charset="0"/>
              </a:rPr>
            </a:br>
            <a:r>
              <a:rPr lang="hu-HU" sz="4000" dirty="0">
                <a:latin typeface="Calibri" panose="020F0502020204030204" pitchFamily="34" charset="0"/>
              </a:rPr>
              <a:t>Személyzeti/oktatói mobilitási pályázatok</a:t>
            </a:r>
            <a:r>
              <a:rPr lang="hu-HU" sz="4000" dirty="0" smtClean="0">
                <a:latin typeface="Calibri" panose="020F0502020204030204" pitchFamily="34" charset="0"/>
              </a:rPr>
              <a:t/>
            </a:r>
            <a:br>
              <a:rPr lang="hu-HU" sz="4000" dirty="0" smtClean="0">
                <a:latin typeface="Calibri" panose="020F0502020204030204" pitchFamily="34" charset="0"/>
              </a:rPr>
            </a:br>
            <a:r>
              <a:rPr lang="hu-HU" sz="4000" dirty="0" smtClean="0">
                <a:latin typeface="Calibri" panose="020F0502020204030204" pitchFamily="34" charset="0"/>
              </a:rPr>
              <a:t>Projektindító szeminárium</a:t>
            </a:r>
            <a:endParaRPr lang="hu-HU" sz="4000" dirty="0">
              <a:latin typeface="Calibri" panose="020F050202020403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6400800" cy="1368152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hu-HU" sz="2800" dirty="0" smtClean="0">
                <a:latin typeface="Calibri" panose="020F0502020204030204" pitchFamily="34" charset="0"/>
              </a:rPr>
              <a:t>Mike-Nagy Edit</a:t>
            </a:r>
          </a:p>
          <a:p>
            <a:pPr>
              <a:lnSpc>
                <a:spcPts val="2500"/>
              </a:lnSpc>
            </a:pPr>
            <a:r>
              <a:rPr lang="hu-HU" sz="2800" dirty="0" smtClean="0">
                <a:latin typeface="Calibri" panose="020F0502020204030204" pitchFamily="34" charset="0"/>
              </a:rPr>
              <a:t>Tempus Közalapítvány</a:t>
            </a:r>
          </a:p>
          <a:p>
            <a:pPr>
              <a:lnSpc>
                <a:spcPts val="2500"/>
              </a:lnSpc>
            </a:pPr>
            <a:r>
              <a:rPr lang="hu-HU" sz="2800" dirty="0" smtClean="0">
                <a:latin typeface="Calibri" panose="020F0502020204030204" pitchFamily="34" charset="0"/>
              </a:rPr>
              <a:t>2015. február 19.</a:t>
            </a:r>
            <a:endParaRPr lang="hu-HU" sz="2800" dirty="0">
              <a:latin typeface="Calibri" panose="020F0502020204030204" pitchFamily="34" charset="0"/>
            </a:endParaRPr>
          </a:p>
        </p:txBody>
      </p:sp>
      <p:pic>
        <p:nvPicPr>
          <p:cNvPr id="5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Átcsoportosítás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340768"/>
            <a:ext cx="9073008" cy="4525963"/>
          </a:xfrm>
        </p:spPr>
        <p:txBody>
          <a:bodyPr/>
          <a:lstStyle/>
          <a:p>
            <a:r>
              <a:rPr lang="hu-HU" altLang="hu-HU" dirty="0"/>
              <a:t>A megítélt támogatási összeg változatlan marad.</a:t>
            </a:r>
          </a:p>
          <a:p>
            <a:r>
              <a:rPr lang="hu-HU" altLang="hu-HU" dirty="0"/>
              <a:t>A meghatározott ráták összege nem változhat.</a:t>
            </a:r>
          </a:p>
          <a:p>
            <a:r>
              <a:rPr lang="hu-HU" altLang="hu-HU" dirty="0"/>
              <a:t>Összegek nem, hanem létszám és időtartam módosítható. </a:t>
            </a:r>
          </a:p>
          <a:p>
            <a:r>
              <a:rPr lang="hu-HU" altLang="hu-HU" dirty="0"/>
              <a:t>Csak oda lehet, amire eredetileg is pályázott.</a:t>
            </a:r>
          </a:p>
          <a:p>
            <a:r>
              <a:rPr lang="hu-HU" altLang="hu-HU" dirty="0"/>
              <a:t>Átcsoportosítást segítő </a:t>
            </a:r>
            <a:r>
              <a:rPr lang="hu-HU" altLang="hu-HU" dirty="0" err="1"/>
              <a:t>excel</a:t>
            </a:r>
            <a:r>
              <a:rPr lang="hu-HU" altLang="hu-HU" dirty="0"/>
              <a:t> tábla</a:t>
            </a:r>
          </a:p>
          <a:p>
            <a:endParaRPr lang="hu-HU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51710"/>
              </p:ext>
            </p:extLst>
          </p:nvPr>
        </p:nvGraphicFramePr>
        <p:xfrm>
          <a:off x="3923928" y="5445224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Munkalap" showAsIcon="1" r:id="rId3" imgW="914400" imgH="771480" progId="Excel.Sheet.12">
                  <p:embed/>
                </p:oleObj>
              </mc:Choice>
              <mc:Fallback>
                <p:oleObj name="Munkalap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3928" y="5445224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6826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Egyéb tudnivalók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pPr algn="just">
              <a:defRPr/>
            </a:pPr>
            <a:r>
              <a:rPr lang="hu-HU" sz="2400" dirty="0" err="1" smtClean="0"/>
              <a:t>Záróbeszámoló</a:t>
            </a:r>
            <a:r>
              <a:rPr lang="hu-HU" sz="2400" dirty="0"/>
              <a:t>: a projekt befejezését követő 30 napon belül. Dokumentumokat nem szükséges mellékelni. A beszámolóban euróban kell feltüntetni a költségeket.</a:t>
            </a:r>
          </a:p>
          <a:p>
            <a:pPr>
              <a:defRPr/>
            </a:pPr>
            <a:r>
              <a:rPr lang="hu-HU" sz="2800" b="1" dirty="0" smtClean="0"/>
              <a:t>Pénzügyi </a:t>
            </a:r>
            <a:r>
              <a:rPr lang="hu-HU" sz="2800" b="1" dirty="0"/>
              <a:t>ellenőrzések:</a:t>
            </a:r>
          </a:p>
          <a:p>
            <a:pPr lvl="1" eaLnBrk="1" hangingPunct="1">
              <a:defRPr/>
            </a:pPr>
            <a:r>
              <a:rPr lang="hu-HU" sz="2400" dirty="0"/>
              <a:t>véletlenszerű kiválasztás</a:t>
            </a:r>
          </a:p>
          <a:p>
            <a:pPr lvl="1" eaLnBrk="1" hangingPunct="1">
              <a:defRPr/>
            </a:pPr>
            <a:r>
              <a:rPr lang="hu-HU" sz="2400" dirty="0"/>
              <a:t>előzetes postai értesítés</a:t>
            </a:r>
          </a:p>
          <a:p>
            <a:pPr lvl="1" eaLnBrk="1" hangingPunct="1">
              <a:defRPr/>
            </a:pPr>
            <a:r>
              <a:rPr lang="hu-HU" sz="2400" u="sng" dirty="0"/>
              <a:t>Helyszíni ellenőrzés</a:t>
            </a:r>
            <a:r>
              <a:rPr lang="hu-HU" sz="2400" dirty="0"/>
              <a:t>: a projekt futamideje alatt. </a:t>
            </a:r>
          </a:p>
          <a:p>
            <a:pPr marL="457200" lvl="1" indent="0" eaLnBrk="1" hangingPunct="1">
              <a:buNone/>
              <a:defRPr/>
            </a:pPr>
            <a:r>
              <a:rPr lang="hu-HU" sz="2400" dirty="0"/>
              <a:t>Célja: a projekt összhangban van-e a pályázattal, a szerződéssel és a program szabályaival. </a:t>
            </a:r>
          </a:p>
          <a:p>
            <a:pPr lvl="1" eaLnBrk="1" hangingPunct="1">
              <a:defRPr/>
            </a:pPr>
            <a:r>
              <a:rPr lang="hu-HU" sz="2400" u="sng" dirty="0" smtClean="0"/>
              <a:t>Tételes </a:t>
            </a:r>
            <a:r>
              <a:rPr lang="hu-HU" sz="2400" u="sng" dirty="0"/>
              <a:t>ellenőrzés</a:t>
            </a:r>
            <a:r>
              <a:rPr lang="hu-HU" sz="2400" dirty="0"/>
              <a:t>: a beszámolók 20%-ánál. Célja az elszámolt költségek ténylegességének, szabályszerűségének ellenőrzése.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6001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hu-HU" sz="3600" dirty="0"/>
              <a:t>Köszönöm a figyelmüket!</a:t>
            </a:r>
          </a:p>
          <a:p>
            <a:pPr marL="0" indent="0" algn="ctr">
              <a:buFontTx/>
              <a:buNone/>
              <a:defRPr/>
            </a:pPr>
            <a:endParaRPr lang="hu-HU" dirty="0"/>
          </a:p>
          <a:p>
            <a:pPr>
              <a:buFontTx/>
              <a:buNone/>
              <a:defRPr/>
            </a:pPr>
            <a:endParaRPr lang="hu-HU" dirty="0"/>
          </a:p>
          <a:p>
            <a:pPr algn="ctr">
              <a:buFontTx/>
              <a:buNone/>
              <a:defRPr/>
            </a:pPr>
            <a:r>
              <a:rPr lang="hu-HU" dirty="0"/>
              <a:t>Mike-Nagy Edit</a:t>
            </a:r>
          </a:p>
          <a:p>
            <a:pPr algn="ctr">
              <a:buFontTx/>
              <a:buNone/>
              <a:defRPr/>
            </a:pPr>
            <a:r>
              <a:rPr lang="hu-HU" dirty="0" err="1"/>
              <a:t>edit.nagy</a:t>
            </a:r>
            <a:r>
              <a:rPr lang="hu-HU" dirty="0"/>
              <a:t>@</a:t>
            </a:r>
            <a:r>
              <a:rPr lang="hu-HU" dirty="0" err="1"/>
              <a:t>tpf.hu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907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EA+Grants+-+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240360"/>
          </a:xfrm>
        </p:spPr>
        <p:txBody>
          <a:bodyPr/>
          <a:lstStyle/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/>
            <a:endParaRPr lang="hu-HU" sz="2000" dirty="0" smtClean="0">
              <a:latin typeface="Calibri" panose="020F0502020204030204" pitchFamily="34" charset="0"/>
            </a:endParaRPr>
          </a:p>
          <a:p>
            <a:pPr lvl="1">
              <a:buNone/>
            </a:pPr>
            <a:endParaRPr lang="hu-HU" sz="2000" dirty="0">
              <a:latin typeface="Calibri" panose="020F0502020204030204" pitchFamily="34" charset="0"/>
            </a:endParaRPr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altLang="hu-HU" b="1" dirty="0" smtClean="0"/>
              <a:t>A támogatás kifizetése</a:t>
            </a:r>
            <a:endParaRPr lang="hu-HU" altLang="hu-HU" dirty="0" smtClean="0"/>
          </a:p>
        </p:txBody>
      </p:sp>
      <p:sp>
        <p:nvSpPr>
          <p:cNvPr id="6" name="Tartalom helye 2"/>
          <p:cNvSpPr txBox="1">
            <a:spLocks/>
          </p:cNvSpPr>
          <p:nvPr/>
        </p:nvSpPr>
        <p:spPr bwMode="auto">
          <a:xfrm>
            <a:off x="479039" y="2132856"/>
            <a:ext cx="771525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hu-HU" altLang="hu-HU" sz="2800" kern="0" dirty="0" smtClean="0"/>
              <a:t>Előleg: 80%</a:t>
            </a:r>
          </a:p>
          <a:p>
            <a:pPr eaLnBrk="1" hangingPunct="1"/>
            <a:r>
              <a:rPr lang="hu-HU" altLang="hu-HU" sz="2800" kern="0" dirty="0" smtClean="0"/>
              <a:t>Fennmaradó </a:t>
            </a:r>
            <a:r>
              <a:rPr lang="hu-HU" altLang="hu-HU" sz="2800" kern="0" dirty="0"/>
              <a:t>2</a:t>
            </a:r>
            <a:r>
              <a:rPr lang="hu-HU" altLang="hu-HU" sz="2800" kern="0" dirty="0" smtClean="0"/>
              <a:t>0%: a </a:t>
            </a:r>
            <a:r>
              <a:rPr lang="hu-HU" altLang="hu-HU" sz="2800" kern="0" dirty="0" err="1" smtClean="0"/>
              <a:t>záróbeszámoló</a:t>
            </a:r>
            <a:r>
              <a:rPr lang="hu-HU" altLang="hu-HU" sz="2800" kern="0" dirty="0" smtClean="0"/>
              <a:t> elfogadását követően.</a:t>
            </a:r>
          </a:p>
          <a:p>
            <a:pPr eaLnBrk="1" hangingPunct="1"/>
            <a:r>
              <a:rPr lang="hu-HU" altLang="hu-HU" sz="2800" kern="0" dirty="0" smtClean="0"/>
              <a:t>A támogatási részleteket a Miniszterelnökség folyósítja.</a:t>
            </a:r>
            <a:endParaRPr lang="hu-HU" altLang="hu-HU" sz="3600" kern="0" dirty="0" smtClean="0"/>
          </a:p>
        </p:txBody>
      </p:sp>
    </p:spTree>
    <p:extLst>
      <p:ext uri="{BB962C8B-B14F-4D97-AF65-F5344CB8AC3E}">
        <p14:creationId xmlns:p14="http://schemas.microsoft.com/office/powerpoint/2010/main" val="57125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/>
              <a:t>Elszámolható a költség, ha:</a:t>
            </a:r>
          </a:p>
          <a:p>
            <a:pPr lvl="1"/>
            <a:r>
              <a:rPr lang="hu-HU" altLang="hu-HU" dirty="0"/>
              <a:t>megfelel a programban meghatározott egységrátáknak (pl. ösztöndíj átalány)</a:t>
            </a:r>
          </a:p>
          <a:p>
            <a:pPr lvl="1"/>
            <a:r>
              <a:rPr lang="hu-HU" altLang="hu-HU" dirty="0"/>
              <a:t>a tényleges </a:t>
            </a:r>
            <a:r>
              <a:rPr lang="hu-HU" altLang="hu-HU" dirty="0" err="1"/>
              <a:t>kinntartózkodás</a:t>
            </a:r>
            <a:r>
              <a:rPr lang="hu-HU" altLang="hu-HU" dirty="0"/>
              <a:t> és a megvalósult tevékenységek alapján lett kiszámítva</a:t>
            </a:r>
          </a:p>
          <a:p>
            <a:pPr lvl="1"/>
            <a:r>
              <a:rPr lang="hu-HU" altLang="hu-HU" dirty="0"/>
              <a:t>közvetlenül kapcsolódik a projekt céljaihoz, annak elfogadott költségvetésében szerepelnek </a:t>
            </a:r>
          </a:p>
          <a:p>
            <a:pPr lvl="1"/>
            <a:r>
              <a:rPr lang="hu-HU" altLang="hu-HU" dirty="0"/>
              <a:t>az elszámolhatósági időszakon belül merült fel</a:t>
            </a:r>
          </a:p>
          <a:p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 smtClean="0"/>
              <a:t>Elszámolhatóság feltételei</a:t>
            </a:r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4183454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Elszámoláshoz szükséges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u-HU" altLang="hu-HU" dirty="0"/>
              <a:t>Kifizetések, felhasználások folyamatos nyomon követése</a:t>
            </a:r>
          </a:p>
          <a:p>
            <a:pPr eaLnBrk="1" hangingPunct="1"/>
            <a:r>
              <a:rPr lang="hu-HU" altLang="hu-HU" dirty="0"/>
              <a:t>Eredeti bizonylatok vagy hitelesített másolatuk gyűjtése</a:t>
            </a:r>
          </a:p>
          <a:p>
            <a:pPr eaLnBrk="1" hangingPunct="1"/>
            <a:r>
              <a:rPr lang="hu-HU" altLang="hu-HU" dirty="0"/>
              <a:t>A dokumentumokon szerepeltetni kell a szerződés számát (a másolatokon a hitelesítést)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6254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Elszámolható költségtípusok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b="1" dirty="0"/>
              <a:t>Kimenő oktatók/személyzet</a:t>
            </a:r>
            <a:r>
              <a:rPr lang="hu-HU" altLang="hu-HU" dirty="0"/>
              <a:t>: átalány</a:t>
            </a:r>
          </a:p>
          <a:p>
            <a:endParaRPr lang="hu-HU" altLang="hu-HU" dirty="0" smtClean="0"/>
          </a:p>
          <a:p>
            <a:endParaRPr lang="hu-HU" altLang="hu-HU" dirty="0"/>
          </a:p>
          <a:p>
            <a:endParaRPr lang="hu-HU" altLang="hu-HU" dirty="0"/>
          </a:p>
          <a:p>
            <a:r>
              <a:rPr lang="hu-HU" altLang="hu-HU" dirty="0"/>
              <a:t>1 hét=7 nap (min. 5 munkanap + 1-1 nap utazásra megélhetési tám.)</a:t>
            </a:r>
          </a:p>
          <a:p>
            <a:r>
              <a:rPr lang="hu-HU" altLang="hu-HU" dirty="0"/>
              <a:t>Tört hét </a:t>
            </a:r>
            <a:r>
              <a:rPr lang="hu-HU" altLang="hu-HU" dirty="0">
                <a:sym typeface="Wingdings" pitchFamily="2" charset="2"/>
              </a:rPr>
              <a:t></a:t>
            </a:r>
            <a:r>
              <a:rPr lang="hu-HU" altLang="hu-HU" dirty="0"/>
              <a:t>a második héttől számított heti ösztöndíj arányos része </a:t>
            </a:r>
          </a:p>
          <a:p>
            <a:endParaRPr lang="hu-HU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373848"/>
              </p:ext>
            </p:extLst>
          </p:nvPr>
        </p:nvGraphicFramePr>
        <p:xfrm>
          <a:off x="1043608" y="2276872"/>
          <a:ext cx="6408712" cy="15121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49918"/>
                <a:gridCol w="720803"/>
                <a:gridCol w="766681"/>
                <a:gridCol w="813442"/>
                <a:gridCol w="830203"/>
                <a:gridCol w="771975"/>
                <a:gridCol w="749918"/>
                <a:gridCol w="1005772"/>
              </a:tblGrid>
              <a:tr h="1260140">
                <a:tc>
                  <a:txBody>
                    <a:bodyPr/>
                    <a:lstStyle/>
                    <a:p>
                      <a:pPr marR="393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 nap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R="393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93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 nap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R="393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93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3 nap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R="393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4 nap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 nap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6 nap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u-HU" sz="12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7  nap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63500" indent="762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EUR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00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2. héttől minden további hétre (7 napra)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614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729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843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957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1 071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1 186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1 300</a:t>
                      </a:r>
                      <a:endParaRPr lang="hu-H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17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800</a:t>
                      </a:r>
                      <a:endParaRPr lang="hu-H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395472"/>
              </p:ext>
            </p:extLst>
          </p:nvPr>
        </p:nvGraphicFramePr>
        <p:xfrm>
          <a:off x="5796136" y="551723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Munkalap" showAsIcon="1" r:id="rId3" imgW="914400" imgH="771480" progId="Excel.Sheet.12">
                  <p:embed/>
                </p:oleObj>
              </mc:Choice>
              <mc:Fallback>
                <p:oleObj name="Munkalap" showAsIcon="1" r:id="rId3" imgW="914400" imgH="771480" progId="Excel.Sheet.12">
                  <p:embed/>
                  <p:pic>
                    <p:nvPicPr>
                      <p:cNvPr id="0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517232"/>
                        <a:ext cx="914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058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Elszámolható költségtípusok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b="1" dirty="0"/>
              <a:t>Bejövő oktatók/személyzet</a:t>
            </a:r>
            <a:r>
              <a:rPr lang="hu-HU" altLang="hu-HU" dirty="0"/>
              <a:t>: átalány</a:t>
            </a:r>
          </a:p>
          <a:p>
            <a:endParaRPr lang="hu-HU" altLang="hu-HU" dirty="0"/>
          </a:p>
          <a:p>
            <a:endParaRPr lang="hu-HU" altLang="hu-HU" dirty="0"/>
          </a:p>
          <a:p>
            <a:endParaRPr lang="hu-HU" altLang="hu-HU" dirty="0"/>
          </a:p>
          <a:p>
            <a:r>
              <a:rPr lang="hu-HU" altLang="hu-HU" dirty="0"/>
              <a:t>1 hét=7 nap (min. 5 munkanap + 1-1 nap utazásra megélhetési tám.)</a:t>
            </a:r>
          </a:p>
          <a:p>
            <a:r>
              <a:rPr lang="hu-HU" altLang="hu-HU" dirty="0"/>
              <a:t>Tört hét </a:t>
            </a:r>
            <a:r>
              <a:rPr lang="hu-HU" altLang="hu-HU" dirty="0">
                <a:sym typeface="Wingdings" pitchFamily="2" charset="2"/>
              </a:rPr>
              <a:t></a:t>
            </a:r>
            <a:r>
              <a:rPr lang="hu-HU" altLang="hu-HU" dirty="0"/>
              <a:t>a második héttől számított heti ösztöndíj arányos része </a:t>
            </a:r>
          </a:p>
          <a:p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420888"/>
            <a:ext cx="6167388" cy="139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850704"/>
              </p:ext>
            </p:extLst>
          </p:nvPr>
        </p:nvGraphicFramePr>
        <p:xfrm>
          <a:off x="5795963" y="5516563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Munkalap" showAsIcon="1" r:id="rId4" imgW="914400" imgH="771480" progId="Excel.Sheet.12">
                  <p:embed/>
                </p:oleObj>
              </mc:Choice>
              <mc:Fallback>
                <p:oleObj name="Munkalap" showAsIcon="1" r:id="rId4" imgW="914400" imgH="771480" progId="Excel.Sheet.12">
                  <p:embed/>
                  <p:pic>
                    <p:nvPicPr>
                      <p:cNvPr id="0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5516563"/>
                        <a:ext cx="914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622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Elszámolható költségtípusok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>
              <a:defRPr/>
            </a:pPr>
            <a:r>
              <a:rPr lang="hu-HU" b="1" dirty="0"/>
              <a:t>Mobilitás szervezése</a:t>
            </a:r>
            <a:r>
              <a:rPr lang="hu-HU" dirty="0"/>
              <a:t>: átalány</a:t>
            </a:r>
          </a:p>
          <a:p>
            <a:pPr lvl="1">
              <a:defRPr/>
            </a:pPr>
            <a:r>
              <a:rPr lang="hu-HU" dirty="0"/>
              <a:t>100 EUR / résztvevő </a:t>
            </a:r>
            <a:r>
              <a:rPr lang="hu-HU" dirty="0" smtClean="0"/>
              <a:t>(bejövő és kimenő oktatók, </a:t>
            </a:r>
            <a:r>
              <a:rPr lang="hu-HU" dirty="0"/>
              <a:t>személyzet) </a:t>
            </a:r>
            <a:endParaRPr lang="hu-HU" dirty="0" smtClean="0"/>
          </a:p>
          <a:p>
            <a:pPr>
              <a:defRPr/>
            </a:pPr>
            <a:endParaRPr lang="hu-HU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87857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</p:spPr>
        <p:txBody>
          <a:bodyPr/>
          <a:lstStyle/>
          <a:p>
            <a:r>
              <a:rPr lang="hu-HU" altLang="hu-HU" b="1" dirty="0"/>
              <a:t>Nem elszámolható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544616"/>
          </a:xfrm>
        </p:spPr>
        <p:txBody>
          <a:bodyPr/>
          <a:lstStyle/>
          <a:p>
            <a:r>
              <a:rPr lang="hu-HU" altLang="hu-HU" sz="1800" dirty="0"/>
              <a:t>Tőkehozam;</a:t>
            </a:r>
          </a:p>
          <a:p>
            <a:r>
              <a:rPr lang="hu-HU" altLang="hu-HU" sz="1800" dirty="0"/>
              <a:t>Hitelkamat, adósságszolgálati terhek, késedelmi kamat;</a:t>
            </a:r>
          </a:p>
          <a:p>
            <a:r>
              <a:rPr lang="hu-HU" altLang="hu-HU" sz="1800" dirty="0"/>
              <a:t>Pénzügyi tranzakciók költségei és egyéb tisztán pénzügyi természetű költségek, kivéve a projekt részére elkülönített bankszámla költségeit, illetve a pénzintézet által nyújtott pénzügyi garancia költségeit amennyiben azt a támogatási szerződés megköveteli;</a:t>
            </a:r>
          </a:p>
          <a:p>
            <a:r>
              <a:rPr lang="hu-HU" altLang="hu-HU" sz="1800" dirty="0"/>
              <a:t>Veszteségre képzett tartalék;</a:t>
            </a:r>
          </a:p>
          <a:p>
            <a:r>
              <a:rPr lang="hu-HU" altLang="hu-HU" sz="1800" dirty="0"/>
              <a:t>Visszaigényelhető ÁFA; </a:t>
            </a:r>
          </a:p>
          <a:p>
            <a:r>
              <a:rPr lang="hu-HU" altLang="hu-HU" sz="1800" dirty="0"/>
              <a:t>Azon költségek, melyek más támogatási forrásból kerülnek finanszírozásra;</a:t>
            </a:r>
          </a:p>
          <a:p>
            <a:r>
              <a:rPr lang="hu-HU" altLang="hu-HU" sz="1800" dirty="0"/>
              <a:t>Bírság, kötbér, perköltség;</a:t>
            </a:r>
          </a:p>
          <a:p>
            <a:r>
              <a:rPr lang="hu-HU" altLang="hu-HU" sz="1800" dirty="0"/>
              <a:t>Túlzott mértékű vagy a gazdasági ésszerűséggel össze nem egyeztethető kiadások.</a:t>
            </a:r>
          </a:p>
          <a:p>
            <a:r>
              <a:rPr lang="hu-HU" altLang="hu-HU" sz="1800" dirty="0"/>
              <a:t>A benyújtandó pályázat elkészítéséhez kapcsolódó költségek;</a:t>
            </a:r>
          </a:p>
          <a:p>
            <a:r>
              <a:rPr lang="hu-HU" altLang="hu-HU" sz="1800" dirty="0"/>
              <a:t>A pályázattal kötelezően benyújtandó bármely okmánnyal összefüggésben felmerülő költségek; </a:t>
            </a:r>
          </a:p>
          <a:p>
            <a:r>
              <a:rPr lang="hu-HU" altLang="hu-HU" sz="1800" dirty="0"/>
              <a:t>A támogatás felhasználási idején kívül eső költségek;</a:t>
            </a:r>
          </a:p>
          <a:p>
            <a:r>
              <a:rPr lang="hu-HU" altLang="hu-HU" sz="1800" dirty="0"/>
              <a:t>Ajándék.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2203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/>
              <a:t>Megőrizendő dokumentumok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400" b="1" dirty="0"/>
              <a:t>Mobilitások</a:t>
            </a:r>
            <a:r>
              <a:rPr lang="hu-HU" altLang="hu-HU" sz="2400" dirty="0"/>
              <a:t>:</a:t>
            </a:r>
          </a:p>
          <a:p>
            <a:pPr lvl="1"/>
            <a:r>
              <a:rPr lang="hu-HU" altLang="hu-HU" sz="2000" dirty="0"/>
              <a:t>A részvételt bizonyító igazolás és </a:t>
            </a:r>
            <a:r>
              <a:rPr lang="hu-HU" altLang="hu-HU" sz="2000" dirty="0" smtClean="0"/>
              <a:t>az egyéni </a:t>
            </a:r>
            <a:r>
              <a:rPr lang="hu-HU" altLang="hu-HU" sz="2000" dirty="0"/>
              <a:t>beszámolók</a:t>
            </a:r>
          </a:p>
          <a:p>
            <a:pPr lvl="2"/>
            <a:r>
              <a:rPr lang="hu-HU" altLang="hu-HU" sz="1600" dirty="0"/>
              <a:t>igazolás: a fogadó intézmény hivatalos képviselője által kiállított külföldi tartózkodás tényleges időtartamát igazoló dokumentum (a </a:t>
            </a:r>
            <a:r>
              <a:rPr lang="hu-HU" altLang="hu-HU" sz="1600" dirty="0" err="1"/>
              <a:t>kinntartózkodás</a:t>
            </a:r>
            <a:r>
              <a:rPr lang="hu-HU" altLang="hu-HU" sz="1600" dirty="0"/>
              <a:t> kezdeti és befejező dátuma, a kiutazó neve és státusza). </a:t>
            </a:r>
          </a:p>
          <a:p>
            <a:pPr lvl="1"/>
            <a:r>
              <a:rPr lang="hu-HU" altLang="hu-HU" sz="2000" dirty="0"/>
              <a:t>U</a:t>
            </a:r>
            <a:r>
              <a:rPr lang="hu-HU" altLang="hu-HU" sz="2000" dirty="0" smtClean="0"/>
              <a:t>tazási </a:t>
            </a:r>
            <a:r>
              <a:rPr lang="hu-HU" altLang="hu-HU" sz="2000" dirty="0"/>
              <a:t>dokumentumok (indulás és érkezés dátuma)</a:t>
            </a:r>
          </a:p>
          <a:p>
            <a:pPr lvl="1"/>
            <a:r>
              <a:rPr lang="hu-HU" altLang="hu-HU" sz="2000" dirty="0" smtClean="0"/>
              <a:t>Oktatókkal/személyzettel </a:t>
            </a:r>
            <a:r>
              <a:rPr lang="hu-HU" altLang="hu-HU" sz="2000" dirty="0"/>
              <a:t>kötött egyéni szerződések</a:t>
            </a:r>
          </a:p>
          <a:p>
            <a:pPr lvl="1"/>
            <a:r>
              <a:rPr lang="hu-HU" altLang="hu-HU" sz="2000" dirty="0"/>
              <a:t>Pénzügyi bizonylatok </a:t>
            </a:r>
            <a:r>
              <a:rPr lang="hu-HU" altLang="hu-HU" sz="2000" dirty="0" smtClean="0"/>
              <a:t>az </a:t>
            </a:r>
            <a:r>
              <a:rPr lang="hu-HU" altLang="hu-HU" sz="2000" dirty="0"/>
              <a:t>oktatóknak/személyzetnek kifizetett ösztöndíjakról (átutalási bizonylat, átvételi elismervény</a:t>
            </a:r>
            <a:r>
              <a:rPr lang="hu-HU" altLang="hu-HU" sz="2000" dirty="0" smtClean="0"/>
              <a:t>)</a:t>
            </a:r>
          </a:p>
          <a:p>
            <a:endParaRPr lang="hu-HU" altLang="hu-HU" sz="2800" dirty="0" smtClean="0"/>
          </a:p>
          <a:p>
            <a:r>
              <a:rPr lang="hu-HU" altLang="hu-HU" sz="2400" dirty="0" smtClean="0"/>
              <a:t>A </a:t>
            </a:r>
            <a:r>
              <a:rPr lang="hu-HU" altLang="hu-HU" sz="2400" dirty="0"/>
              <a:t>mobilitás </a:t>
            </a:r>
            <a:r>
              <a:rPr lang="hu-HU" altLang="hu-HU" sz="2400" b="1" dirty="0"/>
              <a:t>megszervezésének</a:t>
            </a:r>
            <a:r>
              <a:rPr lang="hu-HU" altLang="hu-HU" sz="2400" dirty="0"/>
              <a:t> igazolása:</a:t>
            </a:r>
          </a:p>
          <a:p>
            <a:pPr lvl="1"/>
            <a:r>
              <a:rPr lang="hu-HU" altLang="hu-HU" sz="2000" dirty="0"/>
              <a:t>lista a tényleges résztvevőkről (ki- és beutazók)</a:t>
            </a:r>
          </a:p>
          <a:p>
            <a:pPr lvl="1"/>
            <a:endParaRPr lang="hu-HU" altLang="hu-HU" sz="20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0374179"/>
      </p:ext>
    </p:extLst>
  </p:cSld>
  <p:clrMapOvr>
    <a:masterClrMapping/>
  </p:clrMapOvr>
</p:sld>
</file>

<file path=ppt/theme/theme1.xml><?xml version="1.0" encoding="utf-8"?>
<a:theme xmlns:a="http://schemas.openxmlformats.org/drawingml/2006/main" name="tka_alap">
  <a:themeElements>
    <a:clrScheme name="tka_ala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ka_ala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ka_ala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ka_ala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ka_ala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tka_alap</Template>
  <TotalTime>4022</TotalTime>
  <Words>538</Words>
  <Application>Microsoft Office PowerPoint</Application>
  <PresentationFormat>Diavetítés a képernyőre (4:3 oldalarány)</PresentationFormat>
  <Paragraphs>103</Paragraphs>
  <Slides>12</Slides>
  <Notes>2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tka_alap</vt:lpstr>
      <vt:lpstr>Munkalap</vt:lpstr>
      <vt:lpstr>Microsoft Excel Worksheet</vt:lpstr>
      <vt:lpstr>EGT Alap Ösztöndíj program Személyzeti/oktatói mobilitási pályázatok Projektindító szeminárium</vt:lpstr>
      <vt:lpstr>A támogatás kifizetése</vt:lpstr>
      <vt:lpstr>Elszámolhatóság feltételei</vt:lpstr>
      <vt:lpstr>Elszámoláshoz szükséges</vt:lpstr>
      <vt:lpstr>Elszámolható költségtípusok</vt:lpstr>
      <vt:lpstr>Elszámolható költségtípusok</vt:lpstr>
      <vt:lpstr>Elszámolható költségtípusok</vt:lpstr>
      <vt:lpstr>Nem elszámolható</vt:lpstr>
      <vt:lpstr>Megőrizendő dokumentumok</vt:lpstr>
      <vt:lpstr>Átcsoportosítás</vt:lpstr>
      <vt:lpstr>Egyéb tudnivalók</vt:lpstr>
      <vt:lpstr>PowerPoint bemutató</vt:lpstr>
    </vt:vector>
  </TitlesOfParts>
  <Company>Tempus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ksziki</dc:creator>
  <cp:lastModifiedBy>Mike-Nagy Edit</cp:lastModifiedBy>
  <cp:revision>263</cp:revision>
  <cp:lastPrinted>2015-02-16T13:57:06Z</cp:lastPrinted>
  <dcterms:created xsi:type="dcterms:W3CDTF">2012-01-16T08:43:55Z</dcterms:created>
  <dcterms:modified xsi:type="dcterms:W3CDTF">2015-02-19T12:18:46Z</dcterms:modified>
</cp:coreProperties>
</file>