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675479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1200150"/>
            <a:ext cx="9144000" cy="2743199"/>
          </a:xfrm>
          <a:prstGeom prst="rect">
            <a:avLst/>
          </a:prstGeom>
          <a:solidFill>
            <a:schemeClr val="dk1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10" name="Shape 10"/>
          <p:cNvGrpSpPr/>
          <p:nvPr/>
        </p:nvGrpSpPr>
        <p:grpSpPr>
          <a:xfrm>
            <a:off x="0" y="-1078"/>
            <a:ext cx="1827407" cy="5144627"/>
            <a:chOff x="0" y="-1438"/>
            <a:chExt cx="798029" cy="6859503"/>
          </a:xfrm>
        </p:grpSpPr>
        <p:sp>
          <p:nvSpPr>
            <p:cNvPr id="11" name="Shape 11"/>
            <p:cNvSpPr/>
            <p:nvPr/>
          </p:nvSpPr>
          <p:spPr>
            <a:xfrm>
              <a:off x="0" y="-1438"/>
              <a:ext cx="798029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0" y="0"/>
              <a:ext cx="399014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3" name="Shape 13"/>
          <p:cNvGrpSpPr/>
          <p:nvPr/>
        </p:nvGrpSpPr>
        <p:grpSpPr>
          <a:xfrm flipH="1">
            <a:off x="7316591" y="0"/>
            <a:ext cx="1827407" cy="5144627"/>
            <a:chOff x="0" y="-1438"/>
            <a:chExt cx="798029" cy="6859503"/>
          </a:xfrm>
        </p:grpSpPr>
        <p:sp>
          <p:nvSpPr>
            <p:cNvPr id="14" name="Shape 14"/>
            <p:cNvSpPr/>
            <p:nvPr/>
          </p:nvSpPr>
          <p:spPr>
            <a:xfrm>
              <a:off x="0" y="-1438"/>
              <a:ext cx="798029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0" y="0"/>
              <a:ext cx="399014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1568184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772400" cy="658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hu"/>
              <a:t>‹#›</a:t>
            </a:fld>
            <a:endParaRPr lang="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-1078"/>
            <a:ext cx="9144000" cy="1144199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21" name="Shape 21"/>
          <p:cNvGrpSpPr/>
          <p:nvPr/>
        </p:nvGrpSpPr>
        <p:grpSpPr>
          <a:xfrm>
            <a:off x="0" y="-1078"/>
            <a:ext cx="649180" cy="5144627"/>
            <a:chOff x="0" y="-1438"/>
            <a:chExt cx="649180" cy="6859503"/>
          </a:xfrm>
        </p:grpSpPr>
        <p:sp>
          <p:nvSpPr>
            <p:cNvPr id="22" name="Shape 22"/>
            <p:cNvSpPr/>
            <p:nvPr/>
          </p:nvSpPr>
          <p:spPr>
            <a:xfrm>
              <a:off x="0" y="-1438"/>
              <a:ext cx="649180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803"/>
              </a:srgb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0" y="0"/>
              <a:ext cx="500331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4" name="Shape 24"/>
          <p:cNvGrpSpPr/>
          <p:nvPr/>
        </p:nvGrpSpPr>
        <p:grpSpPr>
          <a:xfrm flipH="1">
            <a:off x="8494493" y="0"/>
            <a:ext cx="649180" cy="5144627"/>
            <a:chOff x="0" y="-1438"/>
            <a:chExt cx="649180" cy="6859503"/>
          </a:xfrm>
        </p:grpSpPr>
        <p:sp>
          <p:nvSpPr>
            <p:cNvPr id="25" name="Shape 25"/>
            <p:cNvSpPr/>
            <p:nvPr/>
          </p:nvSpPr>
          <p:spPr>
            <a:xfrm>
              <a:off x="0" y="-1438"/>
              <a:ext cx="649180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803"/>
              </a:srgb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" name="Shape 26"/>
            <p:cNvSpPr/>
            <p:nvPr/>
          </p:nvSpPr>
          <p:spPr>
            <a:xfrm>
              <a:off x="0" y="0"/>
              <a:ext cx="500331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7" name="Shape 27"/>
          <p:cNvSpPr/>
          <p:nvPr/>
        </p:nvSpPr>
        <p:spPr>
          <a:xfrm>
            <a:off x="0" y="4743450"/>
            <a:ext cx="9144000" cy="401099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hu"/>
              <a:t>‹#›</a:t>
            </a:fld>
            <a:endParaRPr lang="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-1078"/>
            <a:ext cx="9144000" cy="1144199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33" name="Shape 33"/>
          <p:cNvGrpSpPr/>
          <p:nvPr/>
        </p:nvGrpSpPr>
        <p:grpSpPr>
          <a:xfrm>
            <a:off x="0" y="-1078"/>
            <a:ext cx="649180" cy="5144627"/>
            <a:chOff x="0" y="-1438"/>
            <a:chExt cx="649180" cy="6859503"/>
          </a:xfrm>
        </p:grpSpPr>
        <p:sp>
          <p:nvSpPr>
            <p:cNvPr id="34" name="Shape 34"/>
            <p:cNvSpPr/>
            <p:nvPr/>
          </p:nvSpPr>
          <p:spPr>
            <a:xfrm>
              <a:off x="0" y="-1438"/>
              <a:ext cx="649180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>
              <a:off x="0" y="0"/>
              <a:ext cx="500331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36" name="Shape 36"/>
          <p:cNvGrpSpPr/>
          <p:nvPr/>
        </p:nvGrpSpPr>
        <p:grpSpPr>
          <a:xfrm flipH="1">
            <a:off x="8494493" y="0"/>
            <a:ext cx="649180" cy="5144627"/>
            <a:chOff x="0" y="-1438"/>
            <a:chExt cx="649180" cy="6859503"/>
          </a:xfrm>
        </p:grpSpPr>
        <p:sp>
          <p:nvSpPr>
            <p:cNvPr id="37" name="Shape 37"/>
            <p:cNvSpPr/>
            <p:nvPr/>
          </p:nvSpPr>
          <p:spPr>
            <a:xfrm>
              <a:off x="0" y="-1438"/>
              <a:ext cx="649180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803"/>
              </a:srgb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0" y="0"/>
              <a:ext cx="500331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39" name="Shape 39"/>
          <p:cNvSpPr/>
          <p:nvPr/>
        </p:nvSpPr>
        <p:spPr>
          <a:xfrm>
            <a:off x="0" y="4743450"/>
            <a:ext cx="9144000" cy="401099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hu"/>
              <a:t>‹#›</a:t>
            </a:fld>
            <a:endParaRPr lang="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0" y="-1078"/>
            <a:ext cx="9144000" cy="1144199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46" name="Shape 46"/>
          <p:cNvGrpSpPr/>
          <p:nvPr/>
        </p:nvGrpSpPr>
        <p:grpSpPr>
          <a:xfrm>
            <a:off x="0" y="-1078"/>
            <a:ext cx="649180" cy="5144627"/>
            <a:chOff x="0" y="-1438"/>
            <a:chExt cx="649180" cy="6859503"/>
          </a:xfrm>
        </p:grpSpPr>
        <p:sp>
          <p:nvSpPr>
            <p:cNvPr id="47" name="Shape 47"/>
            <p:cNvSpPr/>
            <p:nvPr/>
          </p:nvSpPr>
          <p:spPr>
            <a:xfrm>
              <a:off x="0" y="-1438"/>
              <a:ext cx="649180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0" y="0"/>
              <a:ext cx="500331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49" name="Shape 49"/>
          <p:cNvGrpSpPr/>
          <p:nvPr/>
        </p:nvGrpSpPr>
        <p:grpSpPr>
          <a:xfrm flipH="1">
            <a:off x="8494493" y="0"/>
            <a:ext cx="649180" cy="5144627"/>
            <a:chOff x="0" y="-1438"/>
            <a:chExt cx="649180" cy="6859503"/>
          </a:xfrm>
        </p:grpSpPr>
        <p:sp>
          <p:nvSpPr>
            <p:cNvPr id="50" name="Shape 50"/>
            <p:cNvSpPr/>
            <p:nvPr/>
          </p:nvSpPr>
          <p:spPr>
            <a:xfrm>
              <a:off x="0" y="-1438"/>
              <a:ext cx="649180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0" y="0"/>
              <a:ext cx="500331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52" name="Shape 52"/>
          <p:cNvSpPr/>
          <p:nvPr/>
        </p:nvSpPr>
        <p:spPr>
          <a:xfrm>
            <a:off x="0" y="4743450"/>
            <a:ext cx="9144000" cy="401099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hu"/>
              <a:t>‹#›</a:t>
            </a:fld>
            <a:endParaRPr lang="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0" y="-1078"/>
            <a:ext cx="9144000" cy="1144199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57" name="Shape 57"/>
          <p:cNvGrpSpPr/>
          <p:nvPr/>
        </p:nvGrpSpPr>
        <p:grpSpPr>
          <a:xfrm>
            <a:off x="0" y="-1078"/>
            <a:ext cx="649180" cy="5144627"/>
            <a:chOff x="0" y="-1438"/>
            <a:chExt cx="649180" cy="6859503"/>
          </a:xfrm>
        </p:grpSpPr>
        <p:sp>
          <p:nvSpPr>
            <p:cNvPr id="58" name="Shape 58"/>
            <p:cNvSpPr/>
            <p:nvPr/>
          </p:nvSpPr>
          <p:spPr>
            <a:xfrm>
              <a:off x="0" y="-1438"/>
              <a:ext cx="649180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9" name="Shape 59"/>
            <p:cNvSpPr/>
            <p:nvPr/>
          </p:nvSpPr>
          <p:spPr>
            <a:xfrm>
              <a:off x="0" y="0"/>
              <a:ext cx="500331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60" name="Shape 60"/>
          <p:cNvGrpSpPr/>
          <p:nvPr/>
        </p:nvGrpSpPr>
        <p:grpSpPr>
          <a:xfrm flipH="1">
            <a:off x="8494493" y="0"/>
            <a:ext cx="649180" cy="5144627"/>
            <a:chOff x="0" y="-1438"/>
            <a:chExt cx="649180" cy="6859503"/>
          </a:xfrm>
        </p:grpSpPr>
        <p:sp>
          <p:nvSpPr>
            <p:cNvPr id="61" name="Shape 61"/>
            <p:cNvSpPr/>
            <p:nvPr/>
          </p:nvSpPr>
          <p:spPr>
            <a:xfrm>
              <a:off x="0" y="-1438"/>
              <a:ext cx="649180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2" name="Shape 62"/>
            <p:cNvSpPr/>
            <p:nvPr/>
          </p:nvSpPr>
          <p:spPr>
            <a:xfrm>
              <a:off x="0" y="0"/>
              <a:ext cx="500331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63" name="Shape 63"/>
          <p:cNvSpPr/>
          <p:nvPr/>
        </p:nvSpPr>
        <p:spPr>
          <a:xfrm>
            <a:off x="0" y="4743450"/>
            <a:ext cx="9144000" cy="401099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1800">
                <a:solidFill>
                  <a:schemeClr val="lt2"/>
                </a:solidFill>
              </a:defRPr>
            </a:lvl1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hu"/>
              <a:t>‹#›</a:t>
            </a:fld>
            <a:endParaRPr lang="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0" y="-1078"/>
            <a:ext cx="9144000" cy="1144199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68" name="Shape 68"/>
          <p:cNvGrpSpPr/>
          <p:nvPr/>
        </p:nvGrpSpPr>
        <p:grpSpPr>
          <a:xfrm>
            <a:off x="0" y="-1078"/>
            <a:ext cx="649180" cy="5144627"/>
            <a:chOff x="0" y="-1438"/>
            <a:chExt cx="649180" cy="6859503"/>
          </a:xfrm>
        </p:grpSpPr>
        <p:sp>
          <p:nvSpPr>
            <p:cNvPr id="69" name="Shape 69"/>
            <p:cNvSpPr/>
            <p:nvPr/>
          </p:nvSpPr>
          <p:spPr>
            <a:xfrm>
              <a:off x="0" y="-1438"/>
              <a:ext cx="649180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>
              <a:off x="0" y="0"/>
              <a:ext cx="500331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71" name="Shape 71"/>
          <p:cNvGrpSpPr/>
          <p:nvPr/>
        </p:nvGrpSpPr>
        <p:grpSpPr>
          <a:xfrm flipH="1">
            <a:off x="8494493" y="0"/>
            <a:ext cx="649180" cy="5144627"/>
            <a:chOff x="0" y="-1438"/>
            <a:chExt cx="649180" cy="6859503"/>
          </a:xfrm>
        </p:grpSpPr>
        <p:sp>
          <p:nvSpPr>
            <p:cNvPr id="72" name="Shape 72"/>
            <p:cNvSpPr/>
            <p:nvPr/>
          </p:nvSpPr>
          <p:spPr>
            <a:xfrm>
              <a:off x="0" y="-1438"/>
              <a:ext cx="649180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0" y="0"/>
              <a:ext cx="500331" cy="6858065"/>
            </a:xfrm>
            <a:custGeom>
              <a:avLst/>
              <a:gdLst/>
              <a:ahLst/>
              <a:cxnLst/>
              <a:rect l="0" t="0" r="0" b="0"/>
              <a:pathLst>
                <a:path w="500332" h="6875253" extrusionOk="0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74" name="Shape 74"/>
          <p:cNvSpPr/>
          <p:nvPr/>
        </p:nvSpPr>
        <p:spPr>
          <a:xfrm>
            <a:off x="0" y="4743450"/>
            <a:ext cx="9144000" cy="401099"/>
          </a:xfrm>
          <a:prstGeom prst="rect">
            <a:avLst/>
          </a:prstGeom>
          <a:solidFill>
            <a:schemeClr val="dk1">
              <a:alpha val="14901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hu"/>
              <a:t>‹#›</a:t>
            </a:fld>
            <a:endParaRPr lang="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None/>
              <a:defRPr sz="36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lt1"/>
              </a:buClr>
              <a:buSzPct val="100000"/>
              <a:buFont typeface="Trebuchet MS"/>
              <a:defRPr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lt1"/>
              </a:buClr>
              <a:buSzPct val="100000"/>
              <a:buFont typeface="Trebuchet MS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lt1"/>
              </a:buClr>
              <a:buSzPct val="100000"/>
              <a:buFont typeface="Trebuchet MS"/>
              <a:defRPr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lt1"/>
              </a:buClr>
              <a:buSzPct val="100000"/>
              <a:buFont typeface="Trebuchet MS"/>
              <a:def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hu"/>
              <a:t>‹#›</a:t>
            </a:fld>
            <a:endParaRPr lang="h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www.linkedin.com/in/ollejano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www.levaidora.h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ctrTitle"/>
          </p:nvPr>
        </p:nvSpPr>
        <p:spPr>
          <a:xfrm>
            <a:off x="754600" y="1554409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hu" sz="3600"/>
              <a:t>Innovatív felsőoktatási módszerek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772400" cy="658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hu"/>
              <a:t>dr. Ollé János (EKF)</a:t>
            </a:r>
          </a:p>
          <a:p>
            <a:pPr>
              <a:spcBef>
                <a:spcPts val="0"/>
              </a:spcBef>
              <a:buNone/>
            </a:pPr>
            <a:r>
              <a:rPr lang="hu"/>
              <a:t>dr. Lévai Dóra (ELTE PPK)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hu"/>
              <a:t>Tervezés, megvalósítás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hu" sz="1800"/>
              <a:t>TKA, szakmai koordinátor: Besze Szilvia 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hu" sz="1800"/>
              <a:t>Felsőoktatási szakmai koordinátorok: Ollé János (EKF) és Lévai Dóra (ELTE PPK)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hu" sz="1800"/>
              <a:t>2 félév (2014. február 4-től július 3-ig és 2014. november 3-tól december 15-ig); összesen 8 témakör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hu" sz="1800"/>
              <a:t>1. félév: egy-egy témakör egésznapos, plenáris és kiscsoportos feldolgozása</a:t>
            </a:r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hu" sz="1800"/>
              <a:t>2. félév: 1-1 témához 2-2 online előadás és 1 szakmai műhely tartozott (131 online tag)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endParaRPr sz="1600"/>
          </a:p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hu"/>
              <a:t>A műhelyek témái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hu" sz="1800"/>
              <a:t>2014. február 4. - Korszerű oktatásszervezési módszerek 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hu" sz="1800"/>
              <a:t>2014. március 25. - Web2.0 és IKT-eszközök használata a felsőoktatásban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hu" sz="1800"/>
              <a:t>2014. április 8.  - IKT eszközök innovatív alkalmazása a felsőoktatásban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hu" sz="1800"/>
              <a:t>2014. május 13. - E-portfólió a felsőoktatásban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hu" sz="1800"/>
              <a:t>2014. június 3. - E-learning, MOOCS a felsőoktatásban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hu" sz="1800"/>
              <a:t>2014. nov. 3-12. - Tükrözött osztályterem 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hu" sz="1800"/>
              <a:t>2014. nov. 17-27. - Játékosítás 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hu" sz="1800"/>
              <a:t>2014. dec. 1-10. - Digitális történetmesélés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hu"/>
              <a:t>Tanulságok, további célok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hu" sz="1800"/>
              <a:t>Aktív résztvevők: </a:t>
            </a:r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hu" sz="1800"/>
              <a:t>bevonódás</a:t>
            </a:r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hu" sz="1800"/>
              <a:t>gyakorlatközpontúság</a:t>
            </a:r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hu" sz="1800"/>
              <a:t>jógyakorlatok iránti igény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hu" sz="1800"/>
              <a:t>Passzív résztvevők: </a:t>
            </a:r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hu" sz="1800"/>
              <a:t>tájékozódás</a:t>
            </a:r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Courier New"/>
              <a:buChar char="o"/>
            </a:pPr>
            <a:r>
              <a:rPr lang="hu" sz="1800"/>
              <a:t>magas lemorzsolódási arány (online résztvevők &lt;--&gt; műhelyen résztvevők aránya)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hu" sz="1800"/>
              <a:t>Résztvevői visszajelzések alapján igény van a folytatásra és további kollégák bevonására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hu"/>
              <a:t>Kiindulópontok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lang="hu" sz="1800"/>
              <a:t>Online csoportok és oldalak (pl. Online tanári szoba, Modern eszközök a pedagógiában, Digitális pedagógus konferencia, Digitális nemzedék konferencia)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hu" sz="1800"/>
              <a:t>MOOC-ok (pl. Coursera, Iversity)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hu" sz="1800"/>
              <a:t>Oktatásinformatikai módszerek (ELTE Reader)</a:t>
            </a: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hu" sz="1800"/>
              <a:t>Oktatásinformatikai témájú konferenciák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ctrTitle"/>
          </p:nvPr>
        </p:nvSpPr>
        <p:spPr>
          <a:xfrm>
            <a:off x="885350" y="680634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hu" sz="2400"/>
              <a:t>Köszönjük szépen a figyelmet.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subTitle" idx="1"/>
          </p:nvPr>
        </p:nvSpPr>
        <p:spPr>
          <a:xfrm>
            <a:off x="837175" y="2371100"/>
            <a:ext cx="7772400" cy="658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hu" sz="1800"/>
              <a:t>dr. Ollé János </a:t>
            </a:r>
          </a:p>
          <a:p>
            <a:pPr rtl="0">
              <a:spcBef>
                <a:spcPts val="0"/>
              </a:spcBef>
              <a:buNone/>
            </a:pPr>
            <a:r>
              <a:rPr lang="hu" sz="1800" u="sng">
                <a:solidFill>
                  <a:schemeClr val="hlink"/>
                </a:solidFill>
                <a:hlinkClick r:id="rId3"/>
              </a:rPr>
              <a:t>www.linkedin.com/in/ollejanos</a:t>
            </a:r>
          </a:p>
          <a:p>
            <a:pPr rtl="0">
              <a:spcBef>
                <a:spcPts val="0"/>
              </a:spcBef>
              <a:buNone/>
            </a:pPr>
            <a:endParaRPr sz="1800"/>
          </a:p>
          <a:p>
            <a:pPr rtl="0">
              <a:spcBef>
                <a:spcPts val="0"/>
              </a:spcBef>
              <a:buNone/>
            </a:pPr>
            <a:r>
              <a:rPr lang="hu" sz="1800"/>
              <a:t>dr. Lévai Dóra</a:t>
            </a:r>
          </a:p>
          <a:p>
            <a:pPr rtl="0">
              <a:spcBef>
                <a:spcPts val="0"/>
              </a:spcBef>
              <a:buNone/>
            </a:pPr>
            <a:r>
              <a:rPr lang="hu" sz="1800" u="sng">
                <a:solidFill>
                  <a:schemeClr val="hlink"/>
                </a:solidFill>
                <a:hlinkClick r:id="rId4"/>
              </a:rPr>
              <a:t>www.levaidora.hu</a:t>
            </a:r>
          </a:p>
          <a:p>
            <a:pPr>
              <a:spcBef>
                <a:spcPts val="0"/>
              </a:spcBef>
              <a:buNone/>
            </a:pPr>
            <a:endParaRPr sz="180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potlight">
  <a:themeElements>
    <a:clrScheme name="Custom 439">
      <a:dk1>
        <a:srgbClr val="000000"/>
      </a:dk1>
      <a:lt1>
        <a:srgbClr val="FFFFFF"/>
      </a:lt1>
      <a:dk2>
        <a:srgbClr val="5C6E95"/>
      </a:dk2>
      <a:lt2>
        <a:srgbClr val="ACB4C2"/>
      </a:lt2>
      <a:accent1>
        <a:srgbClr val="667E50"/>
      </a:accent1>
      <a:accent2>
        <a:srgbClr val="CFBF73"/>
      </a:accent2>
      <a:accent3>
        <a:srgbClr val="8C7C82"/>
      </a:accent3>
      <a:accent4>
        <a:srgbClr val="9ABF87"/>
      </a:accent4>
      <a:accent5>
        <a:srgbClr val="CF9462"/>
      </a:accent5>
      <a:accent6>
        <a:srgbClr val="A25642"/>
      </a:accent6>
      <a:hlink>
        <a:srgbClr val="5173A5"/>
      </a:hlink>
      <a:folHlink>
        <a:srgbClr val="6872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Diavetítés a képernyőre (16:9 oldalarány)</PresentationFormat>
  <Paragraphs>41</Paragraphs>
  <Slides>6</Slides>
  <Notes>6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spotlight</vt:lpstr>
      <vt:lpstr>Innovatív felsőoktatási módszerek</vt:lpstr>
      <vt:lpstr>Tervezés, megvalósítás</vt:lpstr>
      <vt:lpstr>A műhelyek témái</vt:lpstr>
      <vt:lpstr>Tanulságok, további célok</vt:lpstr>
      <vt:lpstr>Kiindulópontok</vt:lpstr>
      <vt:lpstr>Köszönjük szépen a figyelmet.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Innovatív felsőoktatási módszerek</dc:title>
  <dc:creator>Besze Szilvia</dc:creator>
  <cp:lastModifiedBy>Besze Szilvia</cp:lastModifiedBy>
  <cp:revision>1</cp:revision>
  <dcterms:modified xsi:type="dcterms:W3CDTF">2015-01-21T09:16:40Z</dcterms:modified>
</cp:coreProperties>
</file>